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87" r:id="rId2"/>
    <p:sldId id="292" r:id="rId3"/>
    <p:sldId id="291" r:id="rId4"/>
    <p:sldId id="301" r:id="rId5"/>
    <p:sldId id="303" r:id="rId6"/>
    <p:sldId id="307" r:id="rId7"/>
    <p:sldId id="280" r:id="rId8"/>
    <p:sldId id="314" r:id="rId9"/>
    <p:sldId id="304" r:id="rId10"/>
    <p:sldId id="306" r:id="rId11"/>
    <p:sldId id="305" r:id="rId12"/>
    <p:sldId id="285" r:id="rId13"/>
    <p:sldId id="277" r:id="rId14"/>
    <p:sldId id="309" r:id="rId15"/>
    <p:sldId id="308" r:id="rId16"/>
    <p:sldId id="297" r:id="rId17"/>
    <p:sldId id="312" r:id="rId18"/>
    <p:sldId id="310" r:id="rId19"/>
    <p:sldId id="313" r:id="rId20"/>
  </p:sldIdLst>
  <p:sldSz cx="9144000" cy="6858000" type="screen4x3"/>
  <p:notesSz cx="9144000" cy="6858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usanne Wad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226"/>
    <a:srgbClr val="393939"/>
    <a:srgbClr val="5D5735"/>
    <a:srgbClr val="FFFFF0"/>
    <a:srgbClr val="FFD993"/>
    <a:srgbClr val="262117"/>
    <a:srgbClr val="1615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1" autoAdjust="0"/>
    <p:restoredTop sz="81778" autoAdjust="0"/>
  </p:normalViewPr>
  <p:slideViewPr>
    <p:cSldViewPr snapToGrid="0" snapToObjects="1">
      <p:cViewPr>
        <p:scale>
          <a:sx n="68" d="100"/>
          <a:sy n="68" d="100"/>
        </p:scale>
        <p:origin x="-2632" y="-7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8" d="100"/>
          <a:sy n="108" d="100"/>
        </p:scale>
        <p:origin x="-5288" y="-104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commentAuthors" Target="commentAuthors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9B12A-8612-8545-B7D9-9254AC56BD34}" type="datetime1">
              <a:rPr lang="da-DK" smtClean="0"/>
              <a:t>04/05/15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FE8D5-E53B-4047-9E4D-E7348D7D955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225761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680733-B511-6748-9183-BBEEEC5A4B29}" type="datetime1">
              <a:rPr lang="da-DK" smtClean="0"/>
              <a:t>04/05/15</a:t>
            </a:fld>
            <a:endParaRPr lang="da-DK" dirty="0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 dirty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C72D89-1B9E-8945-B8C7-8AB089F60F42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575158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It</a:t>
            </a:r>
            <a:r>
              <a:rPr lang="en-GB" baseline="0" noProof="0" dirty="0" smtClean="0"/>
              <a:t> is a great honour and joy to be here today</a:t>
            </a:r>
          </a:p>
          <a:p>
            <a:r>
              <a:rPr lang="en-GB" noProof="0" dirty="0" smtClean="0"/>
              <a:t>My name</a:t>
            </a:r>
            <a:r>
              <a:rPr lang="en-GB" baseline="0" noProof="0" dirty="0" smtClean="0"/>
              <a:t> is Susanne </a:t>
            </a:r>
            <a:r>
              <a:rPr lang="en-GB" baseline="0" noProof="0" dirty="0" smtClean="0"/>
              <a:t>Wad </a:t>
            </a:r>
            <a:r>
              <a:rPr lang="en-GB" baseline="0" noProof="0" dirty="0" smtClean="0"/>
              <a:t>and I’m the Film Studies Director and one of the founding mothers of Station </a:t>
            </a:r>
            <a:r>
              <a:rPr lang="en-GB" baseline="0" noProof="0" dirty="0" smtClean="0"/>
              <a:t>Next</a:t>
            </a:r>
          </a:p>
          <a:p>
            <a:r>
              <a:rPr lang="en-GB" baseline="0" noProof="0" dirty="0" smtClean="0"/>
              <a:t>My experience stems from my work at The National Innovative Centre for General Education and The Danish Film Institute.</a:t>
            </a:r>
            <a:endParaRPr lang="en-GB" baseline="0" noProof="0" dirty="0" smtClean="0"/>
          </a:p>
          <a:p>
            <a:r>
              <a:rPr lang="en-GB" baseline="0" noProof="0" dirty="0" smtClean="0"/>
              <a:t>– A film and media school based in  </a:t>
            </a:r>
            <a:r>
              <a:rPr lang="en-GB" baseline="0" noProof="0" dirty="0" err="1" smtClean="0"/>
              <a:t>Filmbyen</a:t>
            </a:r>
            <a:r>
              <a:rPr lang="en-GB" baseline="0" noProof="0" dirty="0" smtClean="0"/>
              <a:t> </a:t>
            </a:r>
            <a:r>
              <a:rPr lang="en-GB" baseline="0" noProof="0" dirty="0" smtClean="0"/>
              <a:t>outside </a:t>
            </a:r>
            <a:r>
              <a:rPr lang="en-GB" baseline="0" noProof="0" dirty="0" smtClean="0"/>
              <a:t>Copenhagen and Aarhus. </a:t>
            </a:r>
          </a:p>
          <a:p>
            <a:r>
              <a:rPr lang="en-GB" baseline="0" noProof="0" dirty="0" smtClean="0"/>
              <a:t>We are a non-profit organization mainly funded by The Danish Ministry of Culture.</a:t>
            </a:r>
          </a:p>
          <a:p>
            <a:r>
              <a:rPr lang="en-GB" baseline="0" noProof="0" dirty="0" smtClean="0"/>
              <a:t>thank you so much for inviting me to share some of our experiences. </a:t>
            </a:r>
          </a:p>
          <a:p>
            <a:endParaRPr lang="en-GB" noProof="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72D89-1B9E-8945-B8C7-8AB089F60F42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8572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aseline="0" noProof="0" dirty="0" smtClean="0"/>
              <a:t>In 2013 we had a turnover of 9 mill </a:t>
            </a:r>
            <a:r>
              <a:rPr lang="en-GB" baseline="0" noProof="0" dirty="0" err="1" smtClean="0"/>
              <a:t>dKr</a:t>
            </a:r>
            <a:endParaRPr lang="en-GB" baseline="0" noProof="0" dirty="0" smtClean="0"/>
          </a:p>
          <a:p>
            <a:pPr marL="0" indent="0">
              <a:buFont typeface="Arial"/>
              <a:buNone/>
            </a:pPr>
            <a:r>
              <a:rPr lang="en-GB" baseline="0" noProof="0" dirty="0" smtClean="0"/>
              <a:t>We receive 5,6 mill </a:t>
            </a:r>
            <a:r>
              <a:rPr lang="en-GB" baseline="0" noProof="0" dirty="0" err="1" smtClean="0"/>
              <a:t>dKr</a:t>
            </a:r>
            <a:r>
              <a:rPr lang="en-GB" baseline="0" noProof="0" dirty="0" smtClean="0"/>
              <a:t> from the ministry of culture</a:t>
            </a:r>
          </a:p>
          <a:p>
            <a:pPr marL="0" indent="0">
              <a:buFont typeface="Arial"/>
              <a:buNone/>
            </a:pPr>
            <a:r>
              <a:rPr lang="en-GB" baseline="0" noProof="0" dirty="0" smtClean="0"/>
              <a:t>Which enables us to keep down the prices so the schools</a:t>
            </a:r>
          </a:p>
          <a:p>
            <a:pPr marL="0" indent="0">
              <a:buFont typeface="Arial"/>
              <a:buNone/>
            </a:pPr>
            <a:r>
              <a:rPr lang="en-GB" baseline="0" noProof="0" dirty="0" smtClean="0"/>
              <a:t>are able to profit from our courses</a:t>
            </a:r>
          </a:p>
          <a:p>
            <a:pPr marL="0" indent="0">
              <a:buFont typeface="Arial"/>
              <a:buNone/>
            </a:pPr>
            <a:r>
              <a:rPr lang="en-GB" baseline="0" noProof="0" dirty="0" smtClean="0"/>
              <a:t>The Greenhouse is also supported by the relevant municipalities</a:t>
            </a:r>
          </a:p>
          <a:p>
            <a:pPr marL="0" indent="0">
              <a:buFont typeface="Arial"/>
              <a:buNone/>
            </a:pPr>
            <a:r>
              <a:rPr lang="en-GB" baseline="0" noProof="0" dirty="0" smtClean="0"/>
              <a:t>Our websites are funded by grants so they are free of charge. </a:t>
            </a:r>
          </a:p>
          <a:p>
            <a:pPr marL="0" indent="0">
              <a:buFont typeface="Arial"/>
              <a:buNone/>
            </a:pPr>
            <a:r>
              <a:rPr lang="en-GB" baseline="0" noProof="0" dirty="0" smtClean="0"/>
              <a:t>By the way Norway has bought both sites</a:t>
            </a:r>
          </a:p>
          <a:p>
            <a:pPr marL="0" indent="0">
              <a:buFont typeface="Arial"/>
              <a:buNone/>
            </a:pPr>
            <a:r>
              <a:rPr lang="en-GB" baseline="0" noProof="0" dirty="0" smtClean="0"/>
              <a:t>Station Next is quite popular with the filmmakers and we have </a:t>
            </a:r>
          </a:p>
          <a:p>
            <a:pPr marL="0" indent="0">
              <a:buFont typeface="Arial"/>
              <a:buNone/>
            </a:pPr>
            <a:r>
              <a:rPr lang="en-GB" baseline="0" noProof="0" dirty="0" smtClean="0"/>
              <a:t>variety of freelancers app 70 </a:t>
            </a:r>
            <a:r>
              <a:rPr lang="en-GB" baseline="0" noProof="0" dirty="0" err="1" smtClean="0"/>
              <a:t>pr</a:t>
            </a:r>
            <a:r>
              <a:rPr lang="en-GB" baseline="0" noProof="0" dirty="0" smtClean="0"/>
              <a:t> year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72D89-1B9E-8945-B8C7-8AB089F60F42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8572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How:</a:t>
            </a:r>
          </a:p>
          <a:p>
            <a:r>
              <a:rPr lang="en-GB" noProof="0" dirty="0" smtClean="0"/>
              <a:t>An important feature about Station Next is our didactics</a:t>
            </a:r>
          </a:p>
          <a:p>
            <a:r>
              <a:rPr lang="en-GB" noProof="0" dirty="0" smtClean="0"/>
              <a:t>Our students</a:t>
            </a:r>
            <a:r>
              <a:rPr lang="en-GB" baseline="0" noProof="0" dirty="0" smtClean="0"/>
              <a:t> are coached by </a:t>
            </a:r>
            <a:r>
              <a:rPr lang="en-GB" b="1" baseline="0" noProof="0" dirty="0" smtClean="0"/>
              <a:t>film makers </a:t>
            </a:r>
            <a:r>
              <a:rPr lang="en-GB" baseline="0" noProof="0" dirty="0" smtClean="0"/>
              <a:t>in a professional environment. </a:t>
            </a:r>
          </a:p>
          <a:p>
            <a:r>
              <a:rPr lang="en-GB" baseline="0" noProof="0" dirty="0" smtClean="0"/>
              <a:t>We have a professional studio with 11 different sets</a:t>
            </a:r>
          </a:p>
          <a:p>
            <a:r>
              <a:rPr lang="en-GB" baseline="0" noProof="0" dirty="0" smtClean="0"/>
              <a:t>And work like a  professional </a:t>
            </a:r>
            <a:r>
              <a:rPr lang="en-GB" b="1" baseline="0" noProof="0" dirty="0" smtClean="0"/>
              <a:t>film crew </a:t>
            </a:r>
            <a:r>
              <a:rPr lang="en-GB" b="0" baseline="0" noProof="0" dirty="0" smtClean="0"/>
              <a:t>each crewmember has his/her own job</a:t>
            </a:r>
            <a:endParaRPr lang="en-GB" b="1" baseline="0" noProof="0" dirty="0" smtClean="0"/>
          </a:p>
          <a:p>
            <a:r>
              <a:rPr lang="en-GB" b="0" baseline="0" noProof="0" dirty="0" smtClean="0"/>
              <a:t>We use </a:t>
            </a:r>
            <a:r>
              <a:rPr lang="en-GB" baseline="0" noProof="0" dirty="0" smtClean="0"/>
              <a:t>professional </a:t>
            </a:r>
            <a:r>
              <a:rPr lang="en-GB" b="1" baseline="0" noProof="0" dirty="0" smtClean="0"/>
              <a:t>equipment or </a:t>
            </a:r>
            <a:r>
              <a:rPr lang="en-GB" b="0" baseline="0" noProof="0" dirty="0" smtClean="0"/>
              <a:t>semi professional equipment</a:t>
            </a:r>
          </a:p>
          <a:p>
            <a:r>
              <a:rPr lang="en-GB" b="0" baseline="0" noProof="0" dirty="0" smtClean="0"/>
              <a:t>We use professional </a:t>
            </a:r>
            <a:r>
              <a:rPr lang="en-GB" b="1" baseline="0" noProof="0" dirty="0" smtClean="0"/>
              <a:t>methods and materials</a:t>
            </a:r>
            <a:r>
              <a:rPr lang="en-GB" baseline="0" noProof="0" dirty="0" smtClean="0"/>
              <a:t> eg. Moodboards for set design – </a:t>
            </a:r>
          </a:p>
          <a:p>
            <a:r>
              <a:rPr lang="en-GB" baseline="0" noProof="0" dirty="0" smtClean="0"/>
              <a:t>Floorplans for cinematography </a:t>
            </a:r>
          </a:p>
          <a:p>
            <a:endParaRPr lang="en-GB" baseline="0" noProof="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72D89-1B9E-8945-B8C7-8AB089F60F42}" type="slidenum">
              <a:rPr lang="da-DK" smtClean="0"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485722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We</a:t>
            </a:r>
            <a:r>
              <a:rPr lang="en-GB" baseline="0" noProof="0" dirty="0" smtClean="0"/>
              <a:t> want the kids to be active producers and that’s why w</a:t>
            </a:r>
            <a:r>
              <a:rPr lang="en-GB" noProof="0" dirty="0" smtClean="0"/>
              <a:t>e have two main pedagogical principles:</a:t>
            </a:r>
          </a:p>
          <a:p>
            <a:pPr marL="171450" indent="-171450">
              <a:buFont typeface="Arial"/>
              <a:buChar char="•"/>
            </a:pPr>
            <a:r>
              <a:rPr lang="en-GB" b="1" noProof="0" dirty="0" smtClean="0"/>
              <a:t>Hands on</a:t>
            </a:r>
            <a:r>
              <a:rPr lang="en-GB" b="1" baseline="0" noProof="0" dirty="0" smtClean="0"/>
              <a:t>! </a:t>
            </a:r>
            <a:r>
              <a:rPr lang="en-GB" b="0" baseline="0" noProof="0" dirty="0" smtClean="0"/>
              <a:t>Because we want the kids to focus on the product and work as a professional crew – coached by the film professionals </a:t>
            </a:r>
          </a:p>
          <a:p>
            <a:pPr marL="171450" indent="-171450">
              <a:buFont typeface="Arial"/>
              <a:buChar char="•"/>
            </a:pPr>
            <a:r>
              <a:rPr lang="en-GB" b="1" baseline="0" noProof="0" dirty="0" smtClean="0"/>
              <a:t>S</a:t>
            </a:r>
            <a:r>
              <a:rPr lang="en-GB" b="1" noProof="0" dirty="0" smtClean="0"/>
              <a:t>tand up</a:t>
            </a:r>
            <a:r>
              <a:rPr lang="en-GB" noProof="0" dirty="0" smtClean="0"/>
              <a:t>! Station</a:t>
            </a:r>
            <a:r>
              <a:rPr lang="en-GB" baseline="0" noProof="0" dirty="0" smtClean="0"/>
              <a:t> Next </a:t>
            </a:r>
            <a:r>
              <a:rPr lang="en-GB" baseline="0" noProof="0" dirty="0" smtClean="0"/>
              <a:t>doesn’t </a:t>
            </a:r>
            <a:r>
              <a:rPr lang="en-GB" baseline="0" noProof="0" dirty="0" smtClean="0"/>
              <a:t>resemble a </a:t>
            </a:r>
            <a:r>
              <a:rPr lang="en-GB" noProof="0" dirty="0" smtClean="0"/>
              <a:t>traditional</a:t>
            </a:r>
            <a:r>
              <a:rPr lang="en-GB" baseline="0" noProof="0" dirty="0" smtClean="0"/>
              <a:t> school. The professionals work using </a:t>
            </a:r>
            <a:r>
              <a:rPr lang="en-GB" b="1" baseline="0" noProof="0" dirty="0" smtClean="0"/>
              <a:t>our </a:t>
            </a:r>
            <a:r>
              <a:rPr lang="en-GB" b="0" baseline="0" noProof="0" dirty="0" smtClean="0"/>
              <a:t>didactics but in their </a:t>
            </a:r>
            <a:r>
              <a:rPr lang="en-GB" b="1" baseline="0" noProof="0" dirty="0" smtClean="0"/>
              <a:t>own </a:t>
            </a:r>
            <a:r>
              <a:rPr lang="en-GB" baseline="0" noProof="0" dirty="0" smtClean="0"/>
              <a:t>style. </a:t>
            </a:r>
          </a:p>
          <a:p>
            <a:pPr marL="171450" indent="-171450">
              <a:buFont typeface="Arial"/>
              <a:buChar char="•"/>
            </a:pPr>
            <a:r>
              <a:rPr lang="en-GB" baseline="0" noProof="0" dirty="0" smtClean="0"/>
              <a:t>During production: they act like like a sports coach would: The profs don’t play the game/shoot the film, but suggests strategies that the kids may/may not use.</a:t>
            </a:r>
          </a:p>
          <a:p>
            <a:pPr marL="171450" indent="-171450">
              <a:buFont typeface="Arial"/>
              <a:buChar char="•"/>
            </a:pPr>
            <a:r>
              <a:rPr lang="en-GB" baseline="0" noProof="0" dirty="0" smtClean="0"/>
              <a:t>Sometimes the kids decline politely and it is great fun when the professionals admit the the kids solution was the better one</a:t>
            </a:r>
          </a:p>
          <a:p>
            <a:pPr marL="171450" indent="-171450">
              <a:buFont typeface="Arial"/>
              <a:buChar char="•"/>
            </a:pPr>
            <a:r>
              <a:rPr lang="en-GB" b="1" baseline="0" noProof="0" dirty="0" smtClean="0"/>
              <a:t>Common focus on the product </a:t>
            </a:r>
            <a:r>
              <a:rPr lang="en-GB" b="0" baseline="0" noProof="0" dirty="0" smtClean="0"/>
              <a:t>results in an authentic process where students and film professionals meet on equal terms – in common dedication for film</a:t>
            </a:r>
          </a:p>
          <a:p>
            <a:pPr marL="171450" indent="-171450">
              <a:buFont typeface="Arial"/>
              <a:buChar char="•"/>
            </a:pPr>
            <a:r>
              <a:rPr lang="en-GB" b="0" baseline="0" noProof="0" dirty="0" smtClean="0"/>
              <a:t> </a:t>
            </a:r>
            <a:r>
              <a:rPr lang="en-GB" b="1" noProof="0" dirty="0" smtClean="0"/>
              <a:t>	</a:t>
            </a:r>
          </a:p>
          <a:p>
            <a:pPr marL="171450" indent="-171450">
              <a:buFont typeface="Arial"/>
              <a:buChar char="•"/>
            </a:pPr>
            <a:endParaRPr lang="en-GB" noProof="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72D89-1B9E-8945-B8C7-8AB089F60F42}" type="slidenum">
              <a:rPr lang="da-DK" smtClean="0"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56661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0" dirty="0" smtClean="0">
                <a:solidFill>
                  <a:srgbClr val="FFD993"/>
                </a:solidFill>
                <a:latin typeface="Verdana"/>
                <a:cs typeface="Verdana"/>
              </a:rPr>
              <a:t>The </a:t>
            </a:r>
            <a:r>
              <a:rPr lang="da-DK" sz="1200" b="0" dirty="0" smtClean="0">
                <a:solidFill>
                  <a:srgbClr val="FFD993"/>
                </a:solidFill>
                <a:latin typeface="Verdana"/>
                <a:cs typeface="Verdana"/>
              </a:rPr>
              <a:t>student </a:t>
            </a:r>
            <a:r>
              <a:rPr lang="en-GB" sz="1200" b="0" noProof="0" dirty="0" smtClean="0">
                <a:solidFill>
                  <a:srgbClr val="FFD993"/>
                </a:solidFill>
                <a:latin typeface="Verdana"/>
                <a:cs typeface="Verdana"/>
              </a:rPr>
              <a:t>are  </a:t>
            </a:r>
            <a:r>
              <a:rPr lang="en-GB" sz="1200" b="1" noProof="0" dirty="0" smtClean="0">
                <a:solidFill>
                  <a:srgbClr val="FFD993"/>
                </a:solidFill>
                <a:latin typeface="Verdana"/>
                <a:cs typeface="Verdana"/>
              </a:rPr>
              <a:t>responsible </a:t>
            </a:r>
            <a:r>
              <a:rPr lang="en-GB" sz="1200" b="0" noProof="0" dirty="0" smtClean="0">
                <a:solidFill>
                  <a:srgbClr val="FFD993"/>
                </a:solidFill>
                <a:latin typeface="Verdana"/>
                <a:cs typeface="Verdana"/>
              </a:rPr>
              <a:t>for everything</a:t>
            </a:r>
          </a:p>
          <a:p>
            <a:r>
              <a:rPr lang="en-GB" noProof="0" dirty="0" smtClean="0"/>
              <a:t>They </a:t>
            </a:r>
            <a:r>
              <a:rPr lang="en-GB" noProof="0" dirty="0" smtClean="0"/>
              <a:t>develop the</a:t>
            </a:r>
            <a:r>
              <a:rPr lang="en-GB" baseline="0" noProof="0" dirty="0" smtClean="0"/>
              <a:t> </a:t>
            </a:r>
            <a:r>
              <a:rPr lang="en-GB" noProof="0" dirty="0" smtClean="0"/>
              <a:t>Idea, write the manuscript,</a:t>
            </a:r>
            <a:r>
              <a:rPr lang="en-GB" baseline="0" noProof="0" dirty="0" smtClean="0"/>
              <a:t> find locations, edit the film,</a:t>
            </a:r>
          </a:p>
          <a:p>
            <a:r>
              <a:rPr lang="en-GB" baseline="0" noProof="0" dirty="0" smtClean="0"/>
              <a:t>design posters and all the other tasks</a:t>
            </a:r>
          </a:p>
          <a:p>
            <a:r>
              <a:rPr lang="en-GB" baseline="0" noProof="0" dirty="0" smtClean="0"/>
              <a:t>Here you see some of the posters from the Greenhouse.</a:t>
            </a:r>
          </a:p>
          <a:p>
            <a:r>
              <a:rPr lang="en-GB" baseline="0" noProof="0" dirty="0" smtClean="0"/>
              <a:t>E.G It </a:t>
            </a:r>
            <a:r>
              <a:rPr lang="en-GB" baseline="0" noProof="0" dirty="0" smtClean="0"/>
              <a:t>is a great experience for the designer to hang the big posters </a:t>
            </a:r>
          </a:p>
          <a:p>
            <a:r>
              <a:rPr lang="en-GB" baseline="0" noProof="0" dirty="0" smtClean="0"/>
              <a:t>When we have the big premiere in the largest cinema in Copenhagen</a:t>
            </a:r>
          </a:p>
          <a:p>
            <a:endParaRPr lang="en-GB" noProof="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72D89-1B9E-8945-B8C7-8AB089F60F42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8572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sz="1200" noProof="0" dirty="0" smtClean="0">
                <a:solidFill>
                  <a:srgbClr val="FFD993"/>
                </a:solidFill>
                <a:latin typeface="Verdana"/>
                <a:cs typeface="Verdana"/>
              </a:rPr>
              <a:t>To develop our</a:t>
            </a:r>
            <a:r>
              <a:rPr lang="en-GB" sz="1200" baseline="0" noProof="0" dirty="0" smtClean="0">
                <a:solidFill>
                  <a:srgbClr val="FFD993"/>
                </a:solidFill>
                <a:latin typeface="Verdana"/>
                <a:cs typeface="Verdana"/>
              </a:rPr>
              <a:t> talents we use different teaching methods:</a:t>
            </a:r>
          </a:p>
          <a:p>
            <a:pPr marL="228600" indent="-228600">
              <a:buFont typeface="Arial"/>
              <a:buAutoNum type="arabicPeriod"/>
            </a:pPr>
            <a:r>
              <a:rPr lang="en-GB" sz="1200" baseline="0" noProof="0" dirty="0" smtClean="0">
                <a:solidFill>
                  <a:srgbClr val="FFD993"/>
                </a:solidFill>
                <a:latin typeface="Verdana"/>
                <a:cs typeface="Verdana"/>
              </a:rPr>
              <a:t>We start our Greenhouse be dragging the kids through a </a:t>
            </a:r>
            <a:r>
              <a:rPr lang="en-GB" sz="1200" b="1" baseline="0" noProof="0" dirty="0" smtClean="0">
                <a:solidFill>
                  <a:srgbClr val="FFD993"/>
                </a:solidFill>
                <a:latin typeface="Verdana"/>
                <a:cs typeface="Verdana"/>
              </a:rPr>
              <a:t>creative </a:t>
            </a:r>
            <a:r>
              <a:rPr lang="en-GB" sz="1200" b="1" baseline="0" noProof="0" dirty="0" err="1" smtClean="0">
                <a:solidFill>
                  <a:srgbClr val="FFD993"/>
                </a:solidFill>
                <a:latin typeface="Verdana"/>
                <a:cs typeface="Verdana"/>
              </a:rPr>
              <a:t>boot</a:t>
            </a:r>
            <a:r>
              <a:rPr lang="en-GB" sz="1200" baseline="0" noProof="0" dirty="0" err="1" smtClean="0">
                <a:solidFill>
                  <a:srgbClr val="FFD993"/>
                </a:solidFill>
                <a:latin typeface="Verdana"/>
                <a:cs typeface="Verdana"/>
              </a:rPr>
              <a:t>camp</a:t>
            </a:r>
            <a:r>
              <a:rPr lang="en-GB" sz="1200" baseline="0" noProof="0" dirty="0" smtClean="0">
                <a:solidFill>
                  <a:srgbClr val="FFD993"/>
                </a:solidFill>
                <a:latin typeface="Verdana"/>
                <a:cs typeface="Verdana"/>
              </a:rPr>
              <a:t> where them are challenged in many ways</a:t>
            </a:r>
          </a:p>
          <a:p>
            <a:pPr marL="228600" indent="-228600">
              <a:buFont typeface="Arial"/>
              <a:buAutoNum type="arabicPeriod"/>
            </a:pPr>
            <a:r>
              <a:rPr lang="en-GB" sz="1200" baseline="0" noProof="0" dirty="0" smtClean="0">
                <a:solidFill>
                  <a:srgbClr val="FFD993"/>
                </a:solidFill>
                <a:latin typeface="Verdana"/>
                <a:cs typeface="Verdana"/>
              </a:rPr>
              <a:t>We </a:t>
            </a:r>
            <a:r>
              <a:rPr lang="en-GB" sz="1200" b="1" baseline="0" noProof="0" dirty="0" smtClean="0">
                <a:solidFill>
                  <a:srgbClr val="FFD993"/>
                </a:solidFill>
                <a:latin typeface="Verdana"/>
                <a:cs typeface="Verdana"/>
              </a:rPr>
              <a:t>provoke </a:t>
            </a:r>
            <a:r>
              <a:rPr lang="en-GB" sz="1200" baseline="0" noProof="0" dirty="0" smtClean="0">
                <a:solidFill>
                  <a:srgbClr val="FFD993"/>
                </a:solidFill>
                <a:latin typeface="Verdana"/>
                <a:cs typeface="Verdana"/>
              </a:rPr>
              <a:t>them to leave their comfort zone. </a:t>
            </a:r>
          </a:p>
          <a:p>
            <a:pPr marL="228600" indent="-228600">
              <a:buFont typeface="Arial"/>
              <a:buAutoNum type="arabicPeriod"/>
            </a:pPr>
            <a:r>
              <a:rPr lang="en-GB" sz="1200" baseline="0" noProof="0" dirty="0" smtClean="0">
                <a:solidFill>
                  <a:srgbClr val="FFD993"/>
                </a:solidFill>
                <a:latin typeface="Verdana"/>
                <a:cs typeface="Verdana"/>
              </a:rPr>
              <a:t>Nothing in our film production is make believe. This places an importance on each function and creates an </a:t>
            </a:r>
            <a:r>
              <a:rPr lang="en-GB" sz="1200" b="1" baseline="0" noProof="0" dirty="0" err="1" smtClean="0">
                <a:solidFill>
                  <a:srgbClr val="FFD993"/>
                </a:solidFill>
                <a:latin typeface="Verdana"/>
                <a:cs typeface="Verdana"/>
              </a:rPr>
              <a:t>authencity</a:t>
            </a:r>
            <a:endParaRPr lang="en-GB" sz="1200" b="1" baseline="0" noProof="0" dirty="0" smtClean="0">
              <a:solidFill>
                <a:srgbClr val="FFD993"/>
              </a:solidFill>
              <a:latin typeface="Verdana"/>
              <a:cs typeface="Verdana"/>
            </a:endParaRPr>
          </a:p>
          <a:p>
            <a:pPr marL="0" indent="0">
              <a:buFont typeface="+mj-lt"/>
              <a:buNone/>
            </a:pPr>
            <a:r>
              <a:rPr lang="en-GB" sz="1200" baseline="0" noProof="0" dirty="0" smtClean="0">
                <a:solidFill>
                  <a:srgbClr val="FFD993"/>
                </a:solidFill>
                <a:latin typeface="Verdana"/>
                <a:cs typeface="Verdana"/>
              </a:rPr>
              <a:t>      This is results in  mutual respect and determination</a:t>
            </a:r>
          </a:p>
          <a:p>
            <a:pPr marL="0" indent="0">
              <a:buFont typeface="+mj-lt"/>
              <a:buNone/>
            </a:pPr>
            <a:r>
              <a:rPr lang="en-GB" sz="1200" baseline="0" noProof="0" dirty="0" smtClean="0">
                <a:solidFill>
                  <a:srgbClr val="FFD993"/>
                </a:solidFill>
                <a:latin typeface="Verdana"/>
                <a:cs typeface="Verdana"/>
              </a:rPr>
              <a:t>4. We also provide an </a:t>
            </a:r>
            <a:r>
              <a:rPr lang="en-GB" sz="1200" b="1" baseline="0" noProof="0" dirty="0" smtClean="0">
                <a:solidFill>
                  <a:srgbClr val="FFD993"/>
                </a:solidFill>
                <a:latin typeface="Verdana"/>
                <a:cs typeface="Verdana"/>
              </a:rPr>
              <a:t>authentic environment  </a:t>
            </a:r>
            <a:r>
              <a:rPr lang="en-GB" sz="1200" baseline="0" noProof="0" dirty="0" smtClean="0">
                <a:solidFill>
                  <a:srgbClr val="FFD993"/>
                </a:solidFill>
                <a:latin typeface="Verdana"/>
                <a:cs typeface="Verdana"/>
              </a:rPr>
              <a:t>that signal film production and not school</a:t>
            </a:r>
          </a:p>
          <a:p>
            <a:pPr marL="0" indent="0">
              <a:buFont typeface="+mj-lt"/>
              <a:buNone/>
            </a:pPr>
            <a:r>
              <a:rPr lang="en-GB" sz="1200" baseline="0" noProof="0" dirty="0" smtClean="0">
                <a:solidFill>
                  <a:srgbClr val="FFD993"/>
                </a:solidFill>
                <a:latin typeface="Verdana"/>
                <a:cs typeface="Verdana"/>
              </a:rPr>
              <a:t>-  as some of our students aren´t great school fans</a:t>
            </a:r>
          </a:p>
          <a:p>
            <a:pPr marL="0" indent="0">
              <a:buFont typeface="+mj-lt"/>
              <a:buNone/>
            </a:pPr>
            <a:r>
              <a:rPr lang="en-GB" sz="1200" baseline="0" noProof="0" dirty="0" smtClean="0">
                <a:solidFill>
                  <a:srgbClr val="FFD993"/>
                </a:solidFill>
                <a:latin typeface="Verdana"/>
                <a:cs typeface="Verdana"/>
              </a:rPr>
              <a:t>5. We use online teaching material because our students are online, it is a great way of building a community and it is completely</a:t>
            </a:r>
          </a:p>
          <a:p>
            <a:pPr marL="0" indent="0">
              <a:buFont typeface="+mj-lt"/>
              <a:buNone/>
            </a:pPr>
            <a:r>
              <a:rPr lang="en-GB" sz="1200" baseline="0" noProof="0" dirty="0" smtClean="0">
                <a:solidFill>
                  <a:srgbClr val="FFD993"/>
                </a:solidFill>
                <a:latin typeface="Verdana"/>
                <a:cs typeface="Verdana"/>
              </a:rPr>
              <a:t>Independent of time and space. </a:t>
            </a:r>
            <a:endParaRPr lang="en-GB" baseline="0" noProof="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72D89-1B9E-8945-B8C7-8AB089F60F42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85722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aseline="0" noProof="0" dirty="0" smtClean="0"/>
              <a:t>6. The Students are </a:t>
            </a:r>
            <a:r>
              <a:rPr lang="en-GB" b="1" baseline="0" noProof="0" dirty="0" smtClean="0"/>
              <a:t>coached</a:t>
            </a:r>
            <a:r>
              <a:rPr lang="en-GB" baseline="0" noProof="0" dirty="0" smtClean="0"/>
              <a:t> by the professionals. This enhances the kids’ individual potential </a:t>
            </a:r>
          </a:p>
          <a:p>
            <a:pPr marL="0" indent="0">
              <a:buFont typeface="Arial"/>
              <a:buNone/>
            </a:pPr>
            <a:r>
              <a:rPr lang="en-GB" baseline="0" noProof="0" dirty="0" smtClean="0"/>
              <a:t>And raise their consciousness. We motivate and challenge the students to go new ways</a:t>
            </a:r>
          </a:p>
          <a:p>
            <a:pPr marL="0" indent="0">
              <a:buFont typeface="Arial"/>
              <a:buNone/>
            </a:pPr>
            <a:r>
              <a:rPr lang="en-GB" baseline="0" noProof="0" dirty="0" smtClean="0"/>
              <a:t>7. We teach skills– old and new – to provide the students with bricks for </a:t>
            </a:r>
            <a:r>
              <a:rPr lang="en-GB" b="1" baseline="0" noProof="0" dirty="0" smtClean="0"/>
              <a:t>remediation</a:t>
            </a:r>
          </a:p>
          <a:p>
            <a:pPr marL="0" indent="0">
              <a:buFont typeface="Arial"/>
              <a:buNone/>
            </a:pPr>
            <a:r>
              <a:rPr lang="en-GB" baseline="0" noProof="0" dirty="0" smtClean="0"/>
              <a:t>And they certainly use their skills in many inventive ways</a:t>
            </a:r>
          </a:p>
          <a:p>
            <a:pPr marL="0" indent="0">
              <a:buFont typeface="Arial"/>
              <a:buNone/>
            </a:pPr>
            <a:r>
              <a:rPr lang="en-GB" baseline="0" noProof="0" dirty="0" smtClean="0"/>
              <a:t>8. We provide the gifted students with a </a:t>
            </a:r>
            <a:r>
              <a:rPr lang="en-GB" b="1" baseline="0" noProof="0" dirty="0" smtClean="0"/>
              <a:t>mentor</a:t>
            </a:r>
            <a:r>
              <a:rPr lang="en-GB" baseline="0" noProof="0" dirty="0" smtClean="0"/>
              <a:t> so they can profit from their dedication and </a:t>
            </a:r>
          </a:p>
          <a:p>
            <a:pPr marL="0" indent="0">
              <a:buFont typeface="Arial"/>
              <a:buNone/>
            </a:pPr>
            <a:r>
              <a:rPr lang="en-GB" baseline="0" noProof="0" dirty="0" smtClean="0"/>
              <a:t>get acquainted with the film industry</a:t>
            </a:r>
          </a:p>
          <a:p>
            <a:pPr marL="0" indent="0">
              <a:buFont typeface="Arial"/>
              <a:buNone/>
            </a:pPr>
            <a:r>
              <a:rPr lang="en-GB" baseline="0" noProof="0" dirty="0" smtClean="0"/>
              <a:t>9. We place a great importance on </a:t>
            </a:r>
            <a:r>
              <a:rPr lang="en-GB" b="1" baseline="0" noProof="0" dirty="0" smtClean="0"/>
              <a:t>showcasing</a:t>
            </a:r>
            <a:r>
              <a:rPr lang="en-GB" baseline="0" noProof="0" dirty="0" smtClean="0"/>
              <a:t> students’ films which is highly motivating for</a:t>
            </a:r>
          </a:p>
          <a:p>
            <a:pPr marL="0" indent="0">
              <a:buFont typeface="Arial"/>
              <a:buNone/>
            </a:pPr>
            <a:r>
              <a:rPr lang="en-GB" baseline="0" noProof="0" dirty="0" smtClean="0"/>
              <a:t>the kids</a:t>
            </a:r>
          </a:p>
          <a:p>
            <a:pPr marL="0" indent="0">
              <a:buFont typeface="Arial"/>
              <a:buNone/>
            </a:pPr>
            <a:r>
              <a:rPr lang="en-GB" baseline="0" noProof="0" dirty="0" smtClean="0"/>
              <a:t>10. We provide an environment – both on line and in reality where the kids meet their class</a:t>
            </a:r>
          </a:p>
          <a:p>
            <a:pPr marL="0" indent="0">
              <a:buFont typeface="Arial"/>
              <a:buNone/>
            </a:pPr>
            <a:r>
              <a:rPr lang="en-GB" baseline="0" noProof="0" dirty="0" smtClean="0"/>
              <a:t>mates, the film makers and the rest of the staff. So they may get the right support for their</a:t>
            </a:r>
          </a:p>
          <a:p>
            <a:pPr marL="0" indent="0">
              <a:buFont typeface="Arial"/>
              <a:buNone/>
            </a:pPr>
            <a:r>
              <a:rPr lang="en-GB" baseline="0" noProof="0" dirty="0" smtClean="0"/>
              <a:t>development</a:t>
            </a:r>
          </a:p>
          <a:p>
            <a:pPr marL="0" indent="0">
              <a:buFont typeface="Arial"/>
              <a:buNone/>
            </a:pPr>
            <a:r>
              <a:rPr lang="en-GB" baseline="0" noProof="0" dirty="0" smtClean="0"/>
              <a:t>from other classes </a:t>
            </a:r>
          </a:p>
          <a:p>
            <a:pPr marL="0" indent="0">
              <a:buFont typeface="Arial"/>
              <a:buNone/>
            </a:pPr>
            <a:endParaRPr lang="en-GB" baseline="0" noProof="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72D89-1B9E-8945-B8C7-8AB089F60F42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8572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aseline="0" noProof="0" dirty="0" smtClean="0"/>
              <a:t>At Station Next we of course know that the media is converging in </a:t>
            </a:r>
          </a:p>
          <a:p>
            <a:pPr marL="0" indent="0">
              <a:buFont typeface="Arial"/>
              <a:buNone/>
            </a:pPr>
            <a:r>
              <a:rPr lang="en-GB" baseline="0" noProof="0" dirty="0" smtClean="0"/>
              <a:t>many ways. The internet does not only offer infinite possibilities but also</a:t>
            </a:r>
          </a:p>
          <a:p>
            <a:pPr marL="0" indent="0">
              <a:buFont typeface="Arial"/>
              <a:buNone/>
            </a:pPr>
            <a:r>
              <a:rPr lang="en-GB" baseline="0" noProof="0" dirty="0" smtClean="0"/>
              <a:t>new ways of thinking. </a:t>
            </a:r>
          </a:p>
          <a:p>
            <a:pPr marL="0" indent="0">
              <a:buFont typeface="Arial"/>
              <a:buNone/>
            </a:pPr>
            <a:r>
              <a:rPr lang="en-GB" baseline="0" noProof="0" dirty="0" smtClean="0"/>
              <a:t>Here you search information in the collective intelligence. You get</a:t>
            </a:r>
          </a:p>
          <a:p>
            <a:pPr marL="0" indent="0">
              <a:buFont typeface="Arial"/>
              <a:buNone/>
            </a:pPr>
            <a:r>
              <a:rPr lang="en-GB" baseline="0" noProof="0" dirty="0" smtClean="0"/>
              <a:t>tools to construct your own products. You may overtake your big</a:t>
            </a:r>
          </a:p>
          <a:p>
            <a:pPr marL="0" indent="0">
              <a:buFont typeface="Arial"/>
              <a:buNone/>
            </a:pPr>
            <a:r>
              <a:rPr lang="en-GB" baseline="0" noProof="0" dirty="0" smtClean="0"/>
              <a:t>brother – knowing stuff regardless of your.</a:t>
            </a:r>
          </a:p>
          <a:p>
            <a:pPr marL="0" indent="0">
              <a:buFont typeface="Arial"/>
              <a:buNone/>
            </a:pPr>
            <a:r>
              <a:rPr lang="en-GB" baseline="0" noProof="0" dirty="0" smtClean="0"/>
              <a:t>But you need to be “Lars von Trier” so make yourself known on </a:t>
            </a:r>
          </a:p>
          <a:p>
            <a:pPr marL="0" indent="0">
              <a:buFont typeface="Arial"/>
              <a:buNone/>
            </a:pPr>
            <a:r>
              <a:rPr lang="en-GB" baseline="0" noProof="0" dirty="0" smtClean="0"/>
              <a:t>the internet. You often hear: just give them an </a:t>
            </a:r>
            <a:r>
              <a:rPr lang="en-GB" baseline="0" noProof="0" dirty="0" err="1" smtClean="0"/>
              <a:t>iPad</a:t>
            </a:r>
            <a:r>
              <a:rPr lang="en-GB" baseline="0" noProof="0" dirty="0" smtClean="0"/>
              <a:t> and they can</a:t>
            </a:r>
          </a:p>
          <a:p>
            <a:pPr marL="0" indent="0">
              <a:buFont typeface="Arial"/>
              <a:buNone/>
            </a:pPr>
            <a:r>
              <a:rPr lang="en-GB" baseline="0" noProof="0" dirty="0" smtClean="0"/>
              <a:t>do everything by themselves. But is this really true  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72D89-1B9E-8945-B8C7-8AB089F60F42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85722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aseline="0" noProof="0" dirty="0" smtClean="0"/>
              <a:t>This power law shows us that it takes a lot of engagement to go from being</a:t>
            </a:r>
          </a:p>
          <a:p>
            <a:pPr marL="0" indent="0">
              <a:buFont typeface="Arial"/>
              <a:buNone/>
            </a:pPr>
            <a:r>
              <a:rPr lang="en-GB" baseline="0" noProof="0" dirty="0" smtClean="0"/>
              <a:t>a passive consumer of media to an active producer.</a:t>
            </a:r>
          </a:p>
          <a:p>
            <a:pPr marL="0" indent="0">
              <a:buFont typeface="Arial"/>
              <a:buNone/>
            </a:pPr>
            <a:r>
              <a:rPr lang="en-GB" baseline="0" noProof="0" dirty="0" smtClean="0"/>
              <a:t>You need media skills. Therefore kids with few skills must learn more and the</a:t>
            </a:r>
          </a:p>
          <a:p>
            <a:pPr marL="0" indent="0">
              <a:buFont typeface="Arial"/>
              <a:buNone/>
            </a:pPr>
            <a:r>
              <a:rPr lang="en-GB" baseline="0" noProof="0" dirty="0" smtClean="0"/>
              <a:t>kids with many skills must be challenged to learn others.</a:t>
            </a:r>
          </a:p>
          <a:p>
            <a:pPr marL="0" indent="0">
              <a:buFont typeface="Arial"/>
              <a:buNone/>
            </a:pPr>
            <a:r>
              <a:rPr lang="en-GB" baseline="0" noProof="0" dirty="0" smtClean="0"/>
              <a:t>This is one of the reasons for producing the website : </a:t>
            </a:r>
            <a:r>
              <a:rPr lang="en-GB" baseline="0" noProof="0" dirty="0" err="1" smtClean="0"/>
              <a:t>SmåP.dk</a:t>
            </a:r>
            <a:r>
              <a:rPr lang="en-GB" baseline="0" noProof="0" dirty="0" smtClean="0"/>
              <a:t>/</a:t>
            </a:r>
            <a:r>
              <a:rPr lang="en-GB" baseline="0" noProof="0" dirty="0" err="1" smtClean="0"/>
              <a:t>SmaaP.dk</a:t>
            </a:r>
            <a:r>
              <a:rPr lang="en-GB" baseline="0" noProof="0" dirty="0" smtClean="0"/>
              <a:t> 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72D89-1B9E-8945-B8C7-8AB089F60F42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85722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SmåP</a:t>
            </a:r>
            <a:r>
              <a:rPr lang="en-GB" sz="12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or Small Productions – is an online tool consisting of self-instructing activities</a:t>
            </a:r>
          </a:p>
          <a:p>
            <a:r>
              <a:rPr lang="en-GB" sz="12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building blocks for an efficient media education. Each learning activity targets a specific </a:t>
            </a:r>
          </a:p>
          <a:p>
            <a:r>
              <a:rPr lang="en-GB" sz="12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media skill resulting in a small media production. Here is a small video introduction.</a:t>
            </a:r>
          </a:p>
          <a:p>
            <a:endParaRPr lang="en-GB" noProof="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72D89-1B9E-8945-B8C7-8AB089F60F42}" type="slidenum">
              <a:rPr lang="da-DK" smtClean="0"/>
              <a:t>18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485722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GB" baseline="0" noProof="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72D89-1B9E-8945-B8C7-8AB089F60F42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8572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aseline="0" noProof="0" dirty="0" smtClean="0"/>
              <a:t>I’m very happy to tell you about how it all started and how we work</a:t>
            </a:r>
          </a:p>
          <a:p>
            <a:pPr marL="0" indent="0">
              <a:buFont typeface="Arial"/>
              <a:buNone/>
            </a:pPr>
            <a:r>
              <a:rPr lang="en-GB" baseline="0" noProof="0" dirty="0" smtClean="0"/>
              <a:t>with young people and film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72D89-1B9E-8945-B8C7-8AB089F60F42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8572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sz="1200" dirty="0" smtClean="0">
                <a:solidFill>
                  <a:srgbClr val="FFD993"/>
                </a:solidFill>
              </a:rPr>
              <a:t>Understand and express themselves = production</a:t>
            </a:r>
            <a:r>
              <a:rPr lang="en-GB" sz="1200" baseline="0" dirty="0" smtClean="0">
                <a:solidFill>
                  <a:srgbClr val="FFD993"/>
                </a:solidFill>
              </a:rPr>
              <a:t> leads to analyses</a:t>
            </a:r>
          </a:p>
          <a:p>
            <a:pPr marL="0" indent="0">
              <a:buFont typeface="Arial"/>
              <a:buNone/>
            </a:pPr>
            <a:endParaRPr lang="en-GB" baseline="0" noProof="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72D89-1B9E-8945-B8C7-8AB089F60F42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8572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noProof="0" dirty="0" smtClean="0"/>
              <a:t>I think </a:t>
            </a:r>
            <a:r>
              <a:rPr lang="en-GB" b="1" baseline="0" noProof="0" dirty="0" smtClean="0"/>
              <a:t>film is the perfect media </a:t>
            </a:r>
            <a:r>
              <a:rPr lang="da-DK" b="1" dirty="0" smtClean="0">
                <a:solidFill>
                  <a:srgbClr val="FFD993"/>
                </a:solidFill>
              </a:rPr>
              <a:t>in the meeting with </a:t>
            </a:r>
            <a:r>
              <a:rPr lang="da-DK" b="1" dirty="0" err="1" smtClean="0">
                <a:solidFill>
                  <a:srgbClr val="FFD993"/>
                </a:solidFill>
              </a:rPr>
              <a:t>young</a:t>
            </a:r>
            <a:r>
              <a:rPr lang="da-DK" b="1" dirty="0" smtClean="0">
                <a:solidFill>
                  <a:srgbClr val="FFD993"/>
                </a:solidFill>
              </a:rPr>
              <a:t> </a:t>
            </a:r>
            <a:r>
              <a:rPr lang="da-DK" b="1" dirty="0" err="1" smtClean="0">
                <a:solidFill>
                  <a:srgbClr val="FFD993"/>
                </a:solidFill>
              </a:rPr>
              <a:t>people</a:t>
            </a:r>
            <a:r>
              <a:rPr lang="da-DK" b="1" dirty="0" smtClean="0">
                <a:solidFill>
                  <a:srgbClr val="FFD993"/>
                </a:solidFill>
              </a:rPr>
              <a:t> </a:t>
            </a:r>
            <a:r>
              <a:rPr lang="da-DK" dirty="0" err="1" smtClean="0">
                <a:solidFill>
                  <a:srgbClr val="FFD993"/>
                </a:solidFill>
              </a:rPr>
              <a:t>because</a:t>
            </a:r>
            <a:r>
              <a:rPr lang="da-DK" dirty="0" smtClean="0">
                <a:solidFill>
                  <a:srgbClr val="FFD993"/>
                </a:solidFill>
              </a:rPr>
              <a:t>: </a:t>
            </a:r>
          </a:p>
          <a:p>
            <a:r>
              <a:rPr lang="en-GB" baseline="0" noProof="0" dirty="0" smtClean="0"/>
              <a:t>1. Film is not just </a:t>
            </a:r>
            <a:r>
              <a:rPr lang="en-GB" b="1" baseline="0" noProof="0" dirty="0" smtClean="0"/>
              <a:t>one </a:t>
            </a:r>
            <a:r>
              <a:rPr lang="en-GB" baseline="0" noProof="0" dirty="0" smtClean="0"/>
              <a:t>subject matter but a combination of many professional competencies.</a:t>
            </a:r>
          </a:p>
          <a:p>
            <a:r>
              <a:rPr lang="en-GB" baseline="0" noProof="0" dirty="0" smtClean="0"/>
              <a:t>    This offers the students the possibility of finding a job function that targets their competencies and interests.</a:t>
            </a:r>
          </a:p>
          <a:p>
            <a:r>
              <a:rPr lang="en-GB" baseline="0" noProof="0" dirty="0" smtClean="0"/>
              <a:t>    And this enhances job opportunities</a:t>
            </a:r>
          </a:p>
          <a:p>
            <a:r>
              <a:rPr lang="en-GB" baseline="0" noProof="0" dirty="0" smtClean="0"/>
              <a:t>2. Film use the same “language” as many other types of media which makes it vital in acquiring media literacy</a:t>
            </a:r>
          </a:p>
          <a:p>
            <a:r>
              <a:rPr lang="en-GB" baseline="0" noProof="0" dirty="0" smtClean="0"/>
              <a:t>3. Film is a popular media with young people which give them the natural motivation for working with film</a:t>
            </a:r>
          </a:p>
          <a:p>
            <a:endParaRPr lang="en-GB" baseline="0" noProof="0" dirty="0" smtClean="0"/>
          </a:p>
          <a:p>
            <a:endParaRPr lang="en-GB" baseline="0" noProof="0" dirty="0" smtClean="0"/>
          </a:p>
          <a:p>
            <a:endParaRPr lang="en-GB" baseline="0" noProof="0" dirty="0" smtClean="0"/>
          </a:p>
          <a:p>
            <a:pPr marL="0" indent="0">
              <a:buFont typeface="Arial"/>
              <a:buNone/>
            </a:pPr>
            <a:endParaRPr lang="en-GB" baseline="0" noProof="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72D89-1B9E-8945-B8C7-8AB089F60F42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8572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0" baseline="0" noProof="0" dirty="0" smtClean="0"/>
              <a:t>We started Station Next in </a:t>
            </a:r>
            <a:r>
              <a:rPr lang="en-GB" b="1" baseline="0" noProof="0" dirty="0" smtClean="0"/>
              <a:t>because</a:t>
            </a:r>
          </a:p>
          <a:p>
            <a:pPr marL="171450" indent="-171450">
              <a:buFont typeface="Arial"/>
              <a:buChar char="•"/>
            </a:pPr>
            <a:r>
              <a:rPr lang="en-GB" baseline="0" noProof="0" dirty="0" smtClean="0"/>
              <a:t>There was no film education in teacher training – this is still true –</a:t>
            </a:r>
          </a:p>
          <a:p>
            <a:pPr marL="0" indent="0">
              <a:buFont typeface="Arial"/>
              <a:buNone/>
            </a:pPr>
            <a:r>
              <a:rPr lang="en-GB" baseline="0" noProof="0" dirty="0" smtClean="0"/>
              <a:t>    so we looked to the film makers for the knowledge and skills     </a:t>
            </a:r>
          </a:p>
          <a:p>
            <a:pPr marL="171450" indent="-171450">
              <a:buFont typeface="Arial"/>
              <a:buChar char="•"/>
            </a:pPr>
            <a:r>
              <a:rPr lang="en-GB" baseline="0" noProof="0" dirty="0" smtClean="0"/>
              <a:t>There was limited flexibility in the time table at school – so it was </a:t>
            </a:r>
          </a:p>
          <a:p>
            <a:pPr marL="0" indent="0">
              <a:buFont typeface="Arial"/>
              <a:buNone/>
            </a:pPr>
            <a:r>
              <a:rPr lang="en-GB" baseline="0" noProof="0" dirty="0" smtClean="0"/>
              <a:t>    easier to visit Station Next on a day course or a film camp</a:t>
            </a:r>
          </a:p>
          <a:p>
            <a:pPr marL="171450" indent="-171450">
              <a:buFont typeface="Arial"/>
              <a:buChar char="•"/>
            </a:pPr>
            <a:r>
              <a:rPr lang="en-GB" baseline="0" noProof="0" dirty="0" smtClean="0"/>
              <a:t>Lack of equipment and competencies in school – this situation has improved</a:t>
            </a:r>
          </a:p>
          <a:p>
            <a:pPr marL="0" indent="0">
              <a:buFont typeface="Arial"/>
              <a:buNone/>
            </a:pPr>
            <a:r>
              <a:rPr lang="en-GB" baseline="0" noProof="0" dirty="0" smtClean="0"/>
              <a:t>    within the last 14 years</a:t>
            </a:r>
          </a:p>
          <a:p>
            <a:pPr marL="171450" indent="-171450">
              <a:buFont typeface="Arial"/>
              <a:buChar char="•"/>
            </a:pPr>
            <a:r>
              <a:rPr lang="en-GB" baseline="0" noProof="0" dirty="0" smtClean="0"/>
              <a:t>Film education seemed to fall between two stools Culture and school.</a:t>
            </a:r>
          </a:p>
          <a:p>
            <a:pPr marL="0" indent="0">
              <a:buFont typeface="Arial"/>
              <a:buNone/>
            </a:pPr>
            <a:r>
              <a:rPr lang="en-GB" baseline="0" noProof="0" dirty="0" smtClean="0"/>
              <a:t>   So everybody talked about the importance of film and media in school</a:t>
            </a:r>
          </a:p>
          <a:p>
            <a:pPr marL="0" indent="0">
              <a:buFont typeface="Arial"/>
              <a:buNone/>
            </a:pPr>
            <a:r>
              <a:rPr lang="en-GB" baseline="0" noProof="0" dirty="0" smtClean="0"/>
              <a:t>   but no one felt </a:t>
            </a:r>
            <a:r>
              <a:rPr lang="en-GB" baseline="0" noProof="0" dirty="0" err="1" smtClean="0"/>
              <a:t>resposible</a:t>
            </a:r>
            <a:r>
              <a:rPr lang="en-GB" baseline="0" noProof="0" dirty="0" smtClean="0"/>
              <a:t>. 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72D89-1B9E-8945-B8C7-8AB089F60F42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8572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aseline="0" noProof="0" dirty="0" smtClean="0"/>
              <a:t>Working </a:t>
            </a:r>
            <a:r>
              <a:rPr lang="en-GB" baseline="0" noProof="0" dirty="0" smtClean="0"/>
              <a:t>with film qualifies  </a:t>
            </a:r>
            <a:r>
              <a:rPr lang="en-GB" baseline="0" noProof="0" dirty="0" smtClean="0"/>
              <a:t>the students for </a:t>
            </a:r>
            <a:r>
              <a:rPr lang="en-GB" baseline="0" noProof="0" dirty="0" smtClean="0"/>
              <a:t>many </a:t>
            </a:r>
            <a:r>
              <a:rPr lang="en-GB" baseline="0" noProof="0" dirty="0" smtClean="0"/>
              <a:t>different kinds  of jobs </a:t>
            </a:r>
            <a:r>
              <a:rPr lang="en-GB" baseline="0" noProof="0" dirty="0" smtClean="0"/>
              <a:t>– and the qualifications</a:t>
            </a:r>
          </a:p>
          <a:p>
            <a:pPr marL="0" indent="0">
              <a:buFont typeface="Arial"/>
              <a:buNone/>
            </a:pPr>
            <a:r>
              <a:rPr lang="en-GB" baseline="0" noProof="0" dirty="0" smtClean="0"/>
              <a:t> do not only apply in the film business</a:t>
            </a:r>
          </a:p>
          <a:p>
            <a:pPr>
              <a:lnSpc>
                <a:spcPct val="120000"/>
              </a:lnSpc>
            </a:pPr>
            <a:r>
              <a:rPr lang="en-US" sz="1200" dirty="0" smtClean="0">
                <a:solidFill>
                  <a:srgbClr val="FFD993"/>
                </a:solidFill>
                <a:latin typeface="Verdana"/>
                <a:cs typeface="Verdana"/>
              </a:rPr>
              <a:t>1 Communicative qualifications</a:t>
            </a:r>
          </a:p>
          <a:p>
            <a:pPr>
              <a:lnSpc>
                <a:spcPct val="120000"/>
              </a:lnSpc>
            </a:pPr>
            <a:r>
              <a:rPr lang="en-US" sz="1200" dirty="0" smtClean="0">
                <a:solidFill>
                  <a:srgbClr val="FFD993"/>
                </a:solidFill>
                <a:latin typeface="Verdana"/>
                <a:cs typeface="Verdana"/>
              </a:rPr>
              <a:t>2 Esthetic qualifications</a:t>
            </a:r>
          </a:p>
          <a:p>
            <a:pPr>
              <a:lnSpc>
                <a:spcPct val="120000"/>
              </a:lnSpc>
            </a:pPr>
            <a:r>
              <a:rPr lang="en-US" sz="1200" dirty="0" smtClean="0">
                <a:solidFill>
                  <a:srgbClr val="FFD993"/>
                </a:solidFill>
                <a:latin typeface="Verdana"/>
                <a:cs typeface="Verdana"/>
              </a:rPr>
              <a:t>3 Technical qualifications</a:t>
            </a:r>
          </a:p>
          <a:p>
            <a:pPr>
              <a:lnSpc>
                <a:spcPct val="120000"/>
              </a:lnSpc>
            </a:pPr>
            <a:r>
              <a:rPr lang="en-US" sz="1200" dirty="0" smtClean="0">
                <a:solidFill>
                  <a:srgbClr val="FFD993"/>
                </a:solidFill>
                <a:latin typeface="Verdana"/>
                <a:cs typeface="Verdana"/>
              </a:rPr>
              <a:t>4 Planning/logistic qualifications</a:t>
            </a:r>
          </a:p>
          <a:p>
            <a:pPr>
              <a:lnSpc>
                <a:spcPct val="120000"/>
              </a:lnSpc>
            </a:pPr>
            <a:r>
              <a:rPr lang="en-US" sz="1200" dirty="0" smtClean="0">
                <a:solidFill>
                  <a:srgbClr val="FFD993"/>
                </a:solidFill>
                <a:latin typeface="Verdana"/>
                <a:cs typeface="Verdana"/>
              </a:rPr>
              <a:t>5 Critical/democratic qualifications</a:t>
            </a:r>
          </a:p>
          <a:p>
            <a:pPr>
              <a:lnSpc>
                <a:spcPct val="120000"/>
              </a:lnSpc>
            </a:pPr>
            <a:r>
              <a:rPr lang="en-US" sz="1200" dirty="0" smtClean="0">
                <a:solidFill>
                  <a:srgbClr val="FFD993"/>
                </a:solidFill>
                <a:latin typeface="Verdana"/>
                <a:cs typeface="Verdana"/>
              </a:rPr>
              <a:t>6 Cooperative/social qualifications</a:t>
            </a:r>
          </a:p>
          <a:p>
            <a:pPr>
              <a:lnSpc>
                <a:spcPct val="120000"/>
              </a:lnSpc>
            </a:pPr>
            <a:r>
              <a:rPr lang="en-US" sz="1200" dirty="0" smtClean="0">
                <a:solidFill>
                  <a:srgbClr val="FFD993"/>
                </a:solidFill>
                <a:latin typeface="Verdana"/>
                <a:cs typeface="Verdana"/>
              </a:rPr>
              <a:t>All very useful in their education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72D89-1B9E-8945-B8C7-8AB089F60F42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8572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1" noProof="0" dirty="0" smtClean="0">
                <a:latin typeface="+mn-lt"/>
              </a:rPr>
              <a:t>Station Next offers different activities for young people</a:t>
            </a:r>
            <a:r>
              <a:rPr lang="en-GB" b="1" baseline="0" noProof="0" dirty="0" smtClean="0">
                <a:latin typeface="+mn-lt"/>
              </a:rPr>
              <a:t> between 13 -18 </a:t>
            </a:r>
          </a:p>
          <a:p>
            <a:pPr algn="l"/>
            <a:r>
              <a:rPr lang="en-GB" b="1" noProof="0" dirty="0" smtClean="0">
                <a:latin typeface="+mn-lt"/>
              </a:rPr>
              <a:t>Film camps: </a:t>
            </a:r>
            <a:r>
              <a:rPr lang="en-GB" b="0" noProof="0" dirty="0" smtClean="0">
                <a:latin typeface="+mn-lt"/>
              </a:rPr>
              <a:t>Where</a:t>
            </a:r>
            <a:r>
              <a:rPr lang="en-GB" b="0" baseline="0" noProof="0" dirty="0" smtClean="0">
                <a:latin typeface="+mn-lt"/>
              </a:rPr>
              <a:t> </a:t>
            </a:r>
            <a:r>
              <a:rPr lang="en-GB" noProof="0" dirty="0" smtClean="0">
                <a:latin typeface="+mn-lt"/>
              </a:rPr>
              <a:t>ordinary school classes stay for </a:t>
            </a:r>
            <a:r>
              <a:rPr lang="en-GB" b="1" noProof="0" dirty="0" smtClean="0">
                <a:latin typeface="+mn-lt"/>
              </a:rPr>
              <a:t>1</a:t>
            </a:r>
            <a:r>
              <a:rPr lang="en-GB" noProof="0" dirty="0" smtClean="0">
                <a:latin typeface="+mn-lt"/>
              </a:rPr>
              <a:t> week at Station Next and produce </a:t>
            </a:r>
            <a:r>
              <a:rPr lang="en-GB" b="1" noProof="0" dirty="0" smtClean="0">
                <a:latin typeface="+mn-lt"/>
              </a:rPr>
              <a:t>1 film</a:t>
            </a:r>
            <a:r>
              <a:rPr lang="en-GB" baseline="0" noProof="0" dirty="0" smtClean="0">
                <a:latin typeface="+mn-lt"/>
              </a:rPr>
              <a:t> </a:t>
            </a:r>
            <a:r>
              <a:rPr lang="en-GB" noProof="0" dirty="0" smtClean="0">
                <a:latin typeface="+mn-lt"/>
              </a:rPr>
              <a:t> coached by professionals</a:t>
            </a:r>
          </a:p>
          <a:p>
            <a:pPr algn="l"/>
            <a:r>
              <a:rPr lang="en-US" sz="1200" baseline="0" dirty="0" smtClean="0">
                <a:solidFill>
                  <a:schemeClr val="bg1"/>
                </a:solidFill>
                <a:latin typeface="+mn-lt"/>
              </a:rPr>
              <a:t>T</a:t>
            </a: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he students go through an exemplary film production and the class experience an optimal working process.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 smtClean="0">
                <a:latin typeface="+mn-lt"/>
              </a:rPr>
              <a:t>Short courses: </a:t>
            </a:r>
            <a:r>
              <a:rPr lang="en-GB" b="0" noProof="0" dirty="0" smtClean="0">
                <a:latin typeface="+mn-lt"/>
              </a:rPr>
              <a:t>Where </a:t>
            </a:r>
            <a:r>
              <a:rPr lang="en-GB" noProof="0" dirty="0" smtClean="0">
                <a:latin typeface="+mn-lt"/>
              </a:rPr>
              <a:t>ordinary school classes visit Station Next </a:t>
            </a:r>
            <a:r>
              <a:rPr lang="en-GB" b="1" baseline="0" noProof="0" dirty="0" smtClean="0">
                <a:latin typeface="+mn-lt"/>
              </a:rPr>
              <a:t>1</a:t>
            </a:r>
            <a:r>
              <a:rPr lang="en-GB" baseline="0" noProof="0" dirty="0" smtClean="0">
                <a:latin typeface="+mn-lt"/>
              </a:rPr>
              <a:t> day</a:t>
            </a:r>
            <a:r>
              <a:rPr lang="en-GB" noProof="0" dirty="0" smtClean="0">
                <a:latin typeface="+mn-lt"/>
              </a:rPr>
              <a:t>:</a:t>
            </a:r>
            <a:r>
              <a:rPr lang="en-GB" baseline="0" noProof="0" dirty="0" smtClean="0">
                <a:latin typeface="+mn-lt"/>
              </a:rPr>
              <a:t> with </a:t>
            </a:r>
            <a:r>
              <a:rPr lang="en-GB" b="1" baseline="0" noProof="0" dirty="0" smtClean="0">
                <a:latin typeface="+mn-lt"/>
              </a:rPr>
              <a:t>1</a:t>
            </a:r>
            <a:r>
              <a:rPr lang="en-GB" baseline="0" noProof="0" dirty="0" smtClean="0">
                <a:latin typeface="+mn-lt"/>
              </a:rPr>
              <a:t> film professional , working with </a:t>
            </a:r>
            <a:r>
              <a:rPr lang="en-GB" b="1" baseline="0" noProof="0" dirty="0" smtClean="0">
                <a:latin typeface="+mn-lt"/>
              </a:rPr>
              <a:t>1</a:t>
            </a:r>
            <a:r>
              <a:rPr lang="en-GB" baseline="0" noProof="0" dirty="0" smtClean="0">
                <a:latin typeface="+mn-lt"/>
              </a:rPr>
              <a:t> subject matter.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Day courses cover ten different film subject areas e.g. scriptwriting, editing, cinematography, production planning, </a:t>
            </a:r>
            <a:endParaRPr lang="en-GB" b="1" baseline="0" noProof="0" dirty="0" smtClean="0">
              <a:latin typeface="+mn-lt"/>
            </a:endParaRPr>
          </a:p>
          <a:p>
            <a:r>
              <a:rPr lang="en-GB" b="1" baseline="0" noProof="0" dirty="0" smtClean="0">
                <a:latin typeface="+mn-lt"/>
              </a:rPr>
              <a:t>Greenhouse: </a:t>
            </a:r>
            <a:r>
              <a:rPr lang="en-GB" b="0" baseline="0" noProof="0" dirty="0" smtClean="0">
                <a:latin typeface="+mn-lt"/>
              </a:rPr>
              <a:t>A</a:t>
            </a:r>
            <a:r>
              <a:rPr lang="en-GB" b="1" baseline="0" noProof="0" dirty="0" smtClean="0">
                <a:latin typeface="+mn-lt"/>
              </a:rPr>
              <a:t> </a:t>
            </a:r>
            <a:r>
              <a:rPr lang="en-GB" b="0" baseline="0" noProof="0" dirty="0" smtClean="0">
                <a:latin typeface="+mn-lt"/>
              </a:rPr>
              <a:t>3 year talent development programme – where young people study film making after school.</a:t>
            </a:r>
          </a:p>
          <a:p>
            <a:r>
              <a:rPr lang="en-GB" b="0" baseline="0" noProof="0" dirty="0" smtClean="0">
                <a:latin typeface="+mn-lt"/>
              </a:rPr>
              <a:t>Right now 9 former students are attending the National Film School </a:t>
            </a:r>
          </a:p>
          <a:p>
            <a:r>
              <a:rPr lang="en-GB" b="1" noProof="0" dirty="0" smtClean="0">
                <a:latin typeface="+mn-lt"/>
              </a:rPr>
              <a:t>Online</a:t>
            </a:r>
            <a:r>
              <a:rPr lang="en-GB" b="1" baseline="0" noProof="0" dirty="0" smtClean="0">
                <a:latin typeface="+mn-lt"/>
              </a:rPr>
              <a:t> teaching tools: </a:t>
            </a:r>
            <a:r>
              <a:rPr lang="en-GB" b="0" baseline="0" noProof="0" dirty="0" smtClean="0">
                <a:latin typeface="+mn-lt"/>
              </a:rPr>
              <a:t>SN has produced these online teaching tools. I’ll get back to the </a:t>
            </a:r>
            <a:r>
              <a:rPr lang="en-GB" b="0" baseline="0" noProof="0" dirty="0" err="1" smtClean="0">
                <a:latin typeface="+mn-lt"/>
              </a:rPr>
              <a:t>SmåP</a:t>
            </a:r>
            <a:r>
              <a:rPr lang="en-GB" b="0" baseline="0" noProof="0" dirty="0" smtClean="0">
                <a:latin typeface="+mn-lt"/>
              </a:rPr>
              <a:t> site later</a:t>
            </a:r>
            <a:endParaRPr lang="en-GB" b="0" noProof="0" dirty="0" smtClean="0">
              <a:latin typeface="+mn-lt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72D89-1B9E-8945-B8C7-8AB089F60F42}" type="slidenum">
              <a:rPr lang="da-DK" smtClean="0"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48572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The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Filmline</a:t>
            </a:r>
            <a:r>
              <a:rPr lang="en-GB" baseline="0" noProof="0" dirty="0" smtClean="0"/>
              <a:t> is used by our greenhouse students, the </a:t>
            </a:r>
            <a:r>
              <a:rPr lang="en-GB" baseline="0" noProof="0" dirty="0" err="1" smtClean="0"/>
              <a:t>filmcamps</a:t>
            </a:r>
            <a:r>
              <a:rPr lang="en-GB" baseline="0" noProof="0" dirty="0" smtClean="0"/>
              <a:t> and ordinary schools.</a:t>
            </a:r>
          </a:p>
          <a:p>
            <a:r>
              <a:rPr lang="en-GB" baseline="0" noProof="0" dirty="0" smtClean="0"/>
              <a:t>Here is a short presentation:</a:t>
            </a:r>
            <a:endParaRPr lang="en-GB" noProof="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72D89-1B9E-8945-B8C7-8AB089F60F42}" type="slidenum">
              <a:rPr lang="da-DK" smtClean="0"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24929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1999 we started a pilot project and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from the start we gathered possible stakeholders and </a:t>
            </a:r>
          </a:p>
          <a:p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got the support</a:t>
            </a: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from a united pedagogical film- and media environment: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video showing the film camp helped a lot!</a:t>
            </a:r>
            <a:endParaRPr lang="en-GB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l" eaLnBrk="1" hangingPunct="1">
              <a:buFontTx/>
              <a:buNone/>
            </a:pPr>
            <a:r>
              <a:rPr lang="en-GB" sz="1200" dirty="0" smtClean="0">
                <a:solidFill>
                  <a:schemeClr val="bg1"/>
                </a:solidFill>
                <a:latin typeface="+mj-lt"/>
              </a:rPr>
              <a:t>1 Danish children and youth film clubs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solidFill>
                  <a:schemeClr val="bg1"/>
                </a:solidFill>
                <a:latin typeface="+mj-lt"/>
              </a:rPr>
              <a:t>2 The Danish Broadcasting Corporation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solidFill>
                  <a:schemeClr val="bg1"/>
                </a:solidFill>
                <a:latin typeface="+mj-lt"/>
              </a:rPr>
              <a:t>3 The Municipality of </a:t>
            </a:r>
            <a:r>
              <a:rPr lang="en-GB" sz="1200" dirty="0" err="1" smtClean="0">
                <a:solidFill>
                  <a:schemeClr val="bg1"/>
                </a:solidFill>
                <a:latin typeface="+mj-lt"/>
              </a:rPr>
              <a:t>Hvidovre</a:t>
            </a:r>
            <a:endParaRPr lang="en-GB" sz="1200" dirty="0" smtClean="0">
              <a:solidFill>
                <a:schemeClr val="bg1"/>
              </a:solidFill>
              <a:latin typeface="+mj-lt"/>
            </a:endParaRPr>
          </a:p>
          <a:p>
            <a:pPr algn="l" eaLnBrk="1" hangingPunct="1">
              <a:buFontTx/>
              <a:buNone/>
            </a:pPr>
            <a:r>
              <a:rPr lang="en-GB" sz="1200" dirty="0" smtClean="0">
                <a:solidFill>
                  <a:schemeClr val="bg1"/>
                </a:solidFill>
                <a:latin typeface="+mj-lt"/>
              </a:rPr>
              <a:t>4 The Youth Town – The National Innovative </a:t>
            </a:r>
            <a:br>
              <a:rPr lang="en-GB" sz="1200" dirty="0" smtClean="0">
                <a:solidFill>
                  <a:schemeClr val="bg1"/>
                </a:solidFill>
                <a:latin typeface="+mj-lt"/>
              </a:rPr>
            </a:br>
            <a:r>
              <a:rPr lang="en-GB" sz="1200" dirty="0" smtClean="0">
                <a:solidFill>
                  <a:schemeClr val="bg1"/>
                </a:solidFill>
                <a:latin typeface="+mj-lt"/>
              </a:rPr>
              <a:t>  Centre for General Education</a:t>
            </a:r>
          </a:p>
          <a:p>
            <a:pPr algn="l" eaLnBrk="1" hangingPunct="1">
              <a:buFontTx/>
              <a:buNone/>
            </a:pPr>
            <a:r>
              <a:rPr lang="en-GB" sz="1200" dirty="0" smtClean="0">
                <a:solidFill>
                  <a:schemeClr val="bg1"/>
                </a:solidFill>
                <a:latin typeface="+mj-lt"/>
              </a:rPr>
              <a:t>5 TV2 Denmark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solidFill>
                  <a:schemeClr val="bg1"/>
                </a:solidFill>
                <a:latin typeface="+mj-lt"/>
              </a:rPr>
              <a:t>6 </a:t>
            </a:r>
            <a:r>
              <a:rPr lang="en-GB" sz="1200" dirty="0" smtClean="0">
                <a:solidFill>
                  <a:schemeClr val="bg1"/>
                </a:solidFill>
                <a:latin typeface="+mj-lt"/>
              </a:rPr>
              <a:t>Nordisk Film &amp; TV A/S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solidFill>
                  <a:schemeClr val="bg1"/>
                </a:solidFill>
                <a:latin typeface="+mj-lt"/>
              </a:rPr>
              <a:t>7</a:t>
            </a:r>
            <a:r>
              <a:rPr lang="en-GB" sz="1200" baseline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1200" dirty="0" smtClean="0">
                <a:solidFill>
                  <a:schemeClr val="bg1"/>
                </a:solidFill>
                <a:latin typeface="+mj-lt"/>
              </a:rPr>
              <a:t>The Association of Danish Film and TV</a:t>
            </a:r>
            <a:br>
              <a:rPr lang="en-GB" sz="1200" dirty="0" smtClean="0">
                <a:solidFill>
                  <a:schemeClr val="bg1"/>
                </a:solidFill>
                <a:latin typeface="+mj-lt"/>
              </a:rPr>
            </a:br>
            <a:r>
              <a:rPr lang="en-GB" sz="1200" dirty="0" smtClean="0">
                <a:solidFill>
                  <a:schemeClr val="bg1"/>
                </a:solidFill>
                <a:latin typeface="+mj-lt"/>
              </a:rPr>
              <a:t>  Producers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solidFill>
                  <a:schemeClr val="bg1"/>
                </a:solidFill>
                <a:latin typeface="+mj-lt"/>
              </a:rPr>
              <a:t>8 </a:t>
            </a:r>
            <a:r>
              <a:rPr lang="en-GB" sz="1200" dirty="0" err="1" smtClean="0">
                <a:solidFill>
                  <a:schemeClr val="bg1"/>
                </a:solidFill>
                <a:latin typeface="+mj-lt"/>
              </a:rPr>
              <a:t>Zentropa</a:t>
            </a:r>
            <a:r>
              <a:rPr lang="en-GB" sz="12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1200" dirty="0" smtClean="0">
                <a:solidFill>
                  <a:schemeClr val="bg1"/>
                </a:solidFill>
                <a:latin typeface="+mj-lt"/>
              </a:rPr>
              <a:t>productions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 smtClean="0">
              <a:solidFill>
                <a:schemeClr val="bg1"/>
              </a:solidFill>
              <a:latin typeface="+mj-l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We</a:t>
            </a:r>
            <a:r>
              <a:rPr lang="en-GB" sz="1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are very grateful for the support which is crucial for us</a:t>
            </a:r>
            <a:endParaRPr lang="en-GB" sz="1200" kern="12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 smtClean="0">
              <a:solidFill>
                <a:schemeClr val="bg1"/>
              </a:solidFill>
              <a:latin typeface="+mj-lt"/>
            </a:endParaRPr>
          </a:p>
          <a:p>
            <a:pPr algn="l" eaLnBrk="1" hangingPunct="1">
              <a:buFontTx/>
              <a:buNone/>
            </a:pPr>
            <a:endParaRPr lang="en-GB" sz="1200" dirty="0" smtClean="0">
              <a:solidFill>
                <a:schemeClr val="bg1"/>
              </a:solidFill>
              <a:latin typeface="+mj-lt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 </a:t>
            </a:r>
            <a:endParaRPr lang="en-GB" sz="1200" baseline="0" noProof="0" dirty="0" smtClean="0">
              <a:latin typeface="+mj-lt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 smtClean="0">
              <a:solidFill>
                <a:schemeClr val="bg1"/>
              </a:solidFill>
              <a:latin typeface="+mj-lt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 smtClean="0">
              <a:solidFill>
                <a:schemeClr val="bg1"/>
              </a:solidFill>
              <a:latin typeface="+mj-lt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sz="1200" dirty="0" smtClean="0">
              <a:solidFill>
                <a:schemeClr val="bg1"/>
              </a:solidFill>
              <a:latin typeface="+mj-lt"/>
            </a:endParaRPr>
          </a:p>
          <a:p>
            <a:pPr marL="171450" indent="-171450" algn="l" eaLnBrk="1" hangingPunct="1">
              <a:buFontTx/>
              <a:buChar char="-"/>
            </a:pPr>
            <a:endParaRPr lang="en-GB" sz="1200" dirty="0" smtClean="0">
              <a:solidFill>
                <a:schemeClr val="bg1"/>
              </a:solidFill>
              <a:latin typeface="+mj-lt"/>
            </a:endParaRPr>
          </a:p>
          <a:p>
            <a:pPr algn="l" eaLnBrk="1" hangingPunct="1">
              <a:buFontTx/>
              <a:buChar char="•"/>
            </a:pPr>
            <a:endParaRPr lang="en-GB" sz="1200" dirty="0" smtClean="0">
              <a:solidFill>
                <a:schemeClr val="bg1"/>
              </a:solidFill>
              <a:latin typeface="+mj-lt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 </a:t>
            </a:r>
            <a:endParaRPr lang="en-GB" sz="1200" baseline="0" noProof="0" dirty="0" smtClean="0">
              <a:latin typeface="+mj-lt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72D89-1B9E-8945-B8C7-8AB089F60F42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8572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49BA-B786-1C45-AC33-B310268C7167}" type="datetime1">
              <a:rPr lang="da-DK" smtClean="0"/>
              <a:t>04/05/15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Filmkonferens 061114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98292-0AE1-D048-8A90-55B1AA4C282D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3106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CA5E1-CD9D-CB46-9B9B-608A92947BEE}" type="datetime1">
              <a:rPr lang="da-DK" smtClean="0"/>
              <a:t>04/05/15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Filmkonferens 061114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98292-0AE1-D048-8A90-55B1AA4C282D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5782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410F5-199C-C745-AEB4-DFD664810F85}" type="datetime1">
              <a:rPr lang="da-DK" smtClean="0"/>
              <a:t>04/05/15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Filmkonferens 061114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98292-0AE1-D048-8A90-55B1AA4C282D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7627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414A7-B577-5044-BE52-CFBC2842154B}" type="datetime1">
              <a:rPr lang="da-DK" smtClean="0"/>
              <a:t>04/05/15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Filmkonferens 061114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98292-0AE1-D048-8A90-55B1AA4C282D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3536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54EC7-3354-0246-ABDF-205A350C90A9}" type="datetime1">
              <a:rPr lang="da-DK" smtClean="0"/>
              <a:t>04/05/15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Filmkonferens 061114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98292-0AE1-D048-8A90-55B1AA4C282D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6474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DF0D8-7D19-824B-BE37-D2071B93DCB6}" type="datetime1">
              <a:rPr lang="da-DK" smtClean="0"/>
              <a:t>04/05/15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Filmkonferens 061114</a:t>
            </a:r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98292-0AE1-D048-8A90-55B1AA4C282D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1718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D2E2-B8C3-314F-9BB6-321A7B5F2BD7}" type="datetime1">
              <a:rPr lang="da-DK" smtClean="0"/>
              <a:t>04/05/15</a:t>
            </a:fld>
            <a:endParaRPr lang="da-DK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Filmkonferens 061114</a:t>
            </a:r>
            <a:endParaRPr lang="da-DK" dirty="0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98292-0AE1-D048-8A90-55B1AA4C282D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5151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CED14-884C-4243-9112-59B936EF03DE}" type="datetime1">
              <a:rPr lang="da-DK" smtClean="0"/>
              <a:t>04/05/15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Filmkonferens 061114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98292-0AE1-D048-8A90-55B1AA4C282D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0230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847DE-A8F6-4840-8575-BB45BD828C6E}" type="datetime1">
              <a:rPr lang="da-DK" smtClean="0"/>
              <a:t>04/05/15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Filmkonferens 061114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98292-0AE1-D048-8A90-55B1AA4C282D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412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879F4-56E4-E34F-81D4-7D483D4ABF00}" type="datetime1">
              <a:rPr lang="da-DK" smtClean="0"/>
              <a:t>04/05/15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Filmkonferens 061114</a:t>
            </a:r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98292-0AE1-D048-8A90-55B1AA4C282D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0885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CABAA-9F10-5345-A876-6C1DDB928CE4}" type="datetime1">
              <a:rPr lang="da-DK" smtClean="0"/>
              <a:t>04/05/15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Filmkonferens 061114</a:t>
            </a:r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98292-0AE1-D048-8A90-55B1AA4C282D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6332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F8D60-5B01-E24B-B1D1-8BFEE71E72D5}" type="datetime1">
              <a:rPr lang="da-DK" smtClean="0"/>
              <a:t>04/05/15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smtClean="0"/>
              <a:t>Filmkonferens 061114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98292-0AE1-D048-8A90-55B1AA4C282D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79748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910">
        <p:fade/>
      </p:transition>
    </mc:Choice>
    <mc:Fallback xmlns="">
      <p:transition xmlns:p14="http://schemas.microsoft.com/office/powerpoint/2010/main" spd="slow">
        <p:fade/>
      </p:transition>
    </mc:Fallback>
  </mc:AlternateConten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7" Type="http://schemas.openxmlformats.org/officeDocument/2006/relationships/image" Target="../media/image9.png"/><Relationship Id="rId8" Type="http://schemas.openxmlformats.org/officeDocument/2006/relationships/hyperlink" Target="http://smaap.dk/aktiviteter-vejledning/om-smaap/english" TargetMode="External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9224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da-DK" sz="2400" dirty="0" smtClean="0">
                <a:solidFill>
                  <a:srgbClr val="FF6600"/>
                </a:solidFill>
              </a:rPr>
              <a:t> </a:t>
            </a:r>
            <a:endParaRPr lang="da-DK" sz="2400" dirty="0">
              <a:solidFill>
                <a:srgbClr val="FF6600"/>
              </a:solidFill>
            </a:endParaRPr>
          </a:p>
        </p:txBody>
      </p:sp>
      <p:pic>
        <p:nvPicPr>
          <p:cNvPr id="6" name="Billede 5" descr="SN-logo 150x150"/>
          <p:cNvPicPr/>
          <p:nvPr/>
        </p:nvPicPr>
        <p:blipFill>
          <a:blip r:embed="rId3">
            <a:lum bright="2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502" y="6032049"/>
            <a:ext cx="669298" cy="631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5" descr="s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8" b="9558"/>
          <a:stretch>
            <a:fillRect/>
          </a:stretch>
        </p:blipFill>
        <p:spPr bwMode="auto">
          <a:xfrm>
            <a:off x="457200" y="1334846"/>
            <a:ext cx="8229600" cy="4525963"/>
          </a:xfrm>
          <a:prstGeom prst="rect">
            <a:avLst/>
          </a:prstGeom>
          <a:noFill/>
          <a:ln w="57150" cmpd="sng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felt 7"/>
          <p:cNvSpPr txBox="1"/>
          <p:nvPr/>
        </p:nvSpPr>
        <p:spPr>
          <a:xfrm rot="20626307">
            <a:off x="3815216" y="4515278"/>
            <a:ext cx="3510860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l-PL" sz="2800" i="1" dirty="0" smtClean="0"/>
              <a:t>Dziękuję za zaproszenie</a:t>
            </a:r>
            <a:endParaRPr lang="pl-PL" sz="2800" i="1" dirty="0">
              <a:solidFill>
                <a:srgbClr val="FF6600"/>
              </a:solidFill>
              <a:latin typeface="Lucida Handwriting"/>
              <a:cs typeface="Lucida Handwriting"/>
            </a:endParaRPr>
          </a:p>
        </p:txBody>
      </p:sp>
      <p:sp>
        <p:nvSpPr>
          <p:cNvPr id="3" name="Tekstfelt 2"/>
          <p:cNvSpPr txBox="1"/>
          <p:nvPr/>
        </p:nvSpPr>
        <p:spPr>
          <a:xfrm>
            <a:off x="6571836" y="2556861"/>
            <a:ext cx="1832194" cy="646331"/>
          </a:xfrm>
          <a:prstGeom prst="rect">
            <a:avLst/>
          </a:prstGeom>
          <a:solidFill>
            <a:srgbClr val="FFFF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solidFill>
                  <a:srgbClr val="000000"/>
                </a:solidFill>
              </a:rPr>
              <a:t>STATION NEXT</a:t>
            </a:r>
          </a:p>
          <a:p>
            <a:pPr algn="ctr"/>
            <a:r>
              <a:rPr lang="da-DK" dirty="0">
                <a:solidFill>
                  <a:srgbClr val="000000"/>
                </a:solidFill>
              </a:rPr>
              <a:t>Start: 2000</a:t>
            </a:r>
          </a:p>
        </p:txBody>
      </p:sp>
      <p:sp>
        <p:nvSpPr>
          <p:cNvPr id="9" name="Tekstfelt 8"/>
          <p:cNvSpPr txBox="1"/>
          <p:nvPr/>
        </p:nvSpPr>
        <p:spPr>
          <a:xfrm>
            <a:off x="802125" y="1900435"/>
            <a:ext cx="2615256" cy="646331"/>
          </a:xfrm>
          <a:prstGeom prst="rect">
            <a:avLst/>
          </a:prstGeom>
          <a:solidFill>
            <a:srgbClr val="FFFF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Susanne </a:t>
            </a:r>
            <a:r>
              <a:rPr lang="da-DK" dirty="0" smtClean="0"/>
              <a:t>Wad</a:t>
            </a:r>
          </a:p>
          <a:p>
            <a:pPr algn="ctr"/>
            <a:r>
              <a:rPr lang="da-DK" dirty="0" smtClean="0"/>
              <a:t>Film </a:t>
            </a:r>
            <a:r>
              <a:rPr lang="en-CA" dirty="0" smtClean="0"/>
              <a:t>Studies Director</a:t>
            </a:r>
            <a:endParaRPr lang="en-CA" dirty="0"/>
          </a:p>
        </p:txBody>
      </p:sp>
      <p:pic>
        <p:nvPicPr>
          <p:cNvPr id="11" name="Billede 10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69" y="4854114"/>
            <a:ext cx="2159000" cy="546100"/>
          </a:xfrm>
          <a:prstGeom prst="rect">
            <a:avLst/>
          </a:prstGeom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err="1" smtClean="0"/>
              <a:t>Warsaw</a:t>
            </a:r>
            <a:r>
              <a:rPr lang="da-DK" dirty="0" smtClean="0"/>
              <a:t> 2015</a:t>
            </a:r>
            <a:endParaRPr lang="da-DK" dirty="0"/>
          </a:p>
        </p:txBody>
      </p:sp>
      <p:sp>
        <p:nvSpPr>
          <p:cNvPr id="12" name="Tekstfelt 11"/>
          <p:cNvSpPr txBox="1"/>
          <p:nvPr/>
        </p:nvSpPr>
        <p:spPr>
          <a:xfrm>
            <a:off x="2607746" y="405299"/>
            <a:ext cx="3964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 smtClean="0">
                <a:solidFill>
                  <a:srgbClr val="FFD993"/>
                </a:solidFill>
                <a:latin typeface="Verdana"/>
                <a:cs typeface="Verdana"/>
              </a:rPr>
              <a:t>    </a:t>
            </a:r>
            <a:r>
              <a:rPr lang="pl-PL" sz="3600" dirty="0" smtClean="0">
                <a:solidFill>
                  <a:srgbClr val="FFD993"/>
                </a:solidFill>
              </a:rPr>
              <a:t>Dobry dzień</a:t>
            </a:r>
            <a:endParaRPr lang="pl-PL" sz="3600" dirty="0">
              <a:solidFill>
                <a:srgbClr val="FFD993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7774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92248"/>
            <a:ext cx="8229600" cy="857880"/>
          </a:xfrm>
        </p:spPr>
        <p:txBody>
          <a:bodyPr>
            <a:normAutofit fontScale="90000"/>
          </a:bodyPr>
          <a:lstStyle/>
          <a:p>
            <a:r>
              <a:rPr lang="da-DK" sz="2400" dirty="0" smtClean="0">
                <a:solidFill>
                  <a:srgbClr val="FFD993"/>
                </a:solidFill>
              </a:rPr>
              <a:t/>
            </a:r>
            <a:br>
              <a:rPr lang="da-DK" sz="2400" dirty="0" smtClean="0">
                <a:solidFill>
                  <a:srgbClr val="FFD993"/>
                </a:solidFill>
              </a:rPr>
            </a:br>
            <a:r>
              <a:rPr lang="da-DK" sz="2400" dirty="0" smtClean="0">
                <a:solidFill>
                  <a:srgbClr val="FFD993"/>
                </a:solidFill>
              </a:rPr>
              <a:t/>
            </a:r>
            <a:br>
              <a:rPr lang="da-DK" sz="2400" dirty="0" smtClean="0">
                <a:solidFill>
                  <a:srgbClr val="FFD993"/>
                </a:solidFill>
              </a:rPr>
            </a:br>
            <a:r>
              <a:rPr lang="da-DK" sz="4000" dirty="0" smtClean="0">
                <a:solidFill>
                  <a:srgbClr val="FFD993"/>
                </a:solidFill>
                <a:latin typeface="Verdana"/>
                <a:cs typeface="Verdana"/>
              </a:rPr>
              <a:t>Station </a:t>
            </a:r>
            <a:r>
              <a:rPr lang="da-DK" sz="4000" dirty="0" err="1" smtClean="0">
                <a:solidFill>
                  <a:srgbClr val="FFD993"/>
                </a:solidFill>
                <a:latin typeface="Verdana"/>
                <a:cs typeface="Verdana"/>
              </a:rPr>
              <a:t>Next</a:t>
            </a:r>
            <a:r>
              <a:rPr lang="da-DK" sz="4000" dirty="0" smtClean="0">
                <a:solidFill>
                  <a:srgbClr val="FFD993"/>
                </a:solidFill>
                <a:latin typeface="Verdana"/>
                <a:cs typeface="Verdana"/>
              </a:rPr>
              <a:t> in </a:t>
            </a:r>
            <a:r>
              <a:rPr lang="da-DK" sz="4000" dirty="0" err="1" smtClean="0">
                <a:solidFill>
                  <a:srgbClr val="FFD993"/>
                </a:solidFill>
                <a:latin typeface="Verdana"/>
                <a:cs typeface="Verdana"/>
              </a:rPr>
              <a:t>figures</a:t>
            </a:r>
            <a:endParaRPr lang="da-DK" sz="4000" dirty="0">
              <a:solidFill>
                <a:srgbClr val="FF6600"/>
              </a:solidFill>
              <a:latin typeface="Verdana"/>
              <a:cs typeface="Verdana"/>
            </a:endParaRPr>
          </a:p>
        </p:txBody>
      </p:sp>
      <p:pic>
        <p:nvPicPr>
          <p:cNvPr id="6" name="Billede 5" descr="SN-logo 150x150"/>
          <p:cNvPicPr/>
          <p:nvPr/>
        </p:nvPicPr>
        <p:blipFill>
          <a:blip r:embed="rId3">
            <a:lum bright="2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502" y="6032049"/>
            <a:ext cx="669298" cy="6314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felt 2"/>
          <p:cNvSpPr txBox="1"/>
          <p:nvPr/>
        </p:nvSpPr>
        <p:spPr>
          <a:xfrm>
            <a:off x="3033030" y="47878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457200" y="599672"/>
            <a:ext cx="8229600" cy="552649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da-DK" sz="1800" dirty="0" smtClean="0">
              <a:solidFill>
                <a:srgbClr val="FFD993"/>
              </a:solidFill>
              <a:latin typeface="Verdana"/>
              <a:cs typeface="Verdana"/>
            </a:endParaRPr>
          </a:p>
          <a:p>
            <a:pPr marL="0" indent="0">
              <a:buNone/>
            </a:pPr>
            <a:endParaRPr lang="da-DK" sz="1800" dirty="0">
              <a:solidFill>
                <a:srgbClr val="FFD993"/>
              </a:solidFill>
              <a:latin typeface="Verdana"/>
              <a:cs typeface="Verdana"/>
            </a:endParaRPr>
          </a:p>
          <a:p>
            <a:pPr marL="0" indent="0">
              <a:buNone/>
            </a:pPr>
            <a:r>
              <a:rPr lang="da-DK" sz="1800" dirty="0" smtClean="0">
                <a:solidFill>
                  <a:srgbClr val="FFD993"/>
                </a:solidFill>
                <a:latin typeface="Verdana"/>
                <a:cs typeface="Verdana"/>
              </a:rPr>
              <a:t>                                          </a:t>
            </a:r>
            <a:r>
              <a:rPr lang="da-DK" sz="1800" b="1" dirty="0" err="1" smtClean="0">
                <a:solidFill>
                  <a:srgbClr val="FFD993"/>
                </a:solidFill>
                <a:latin typeface="Verdana"/>
                <a:cs typeface="Verdana"/>
              </a:rPr>
              <a:t>Turnover</a:t>
            </a:r>
            <a:endParaRPr lang="da-DK" sz="1800" b="1" dirty="0" smtClean="0">
              <a:solidFill>
                <a:srgbClr val="FFD993"/>
              </a:solidFill>
              <a:latin typeface="Verdana"/>
              <a:cs typeface="Verdana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da-DK" sz="1800" b="1" dirty="0" smtClean="0">
                <a:solidFill>
                  <a:srgbClr val="FFD993"/>
                </a:solidFill>
                <a:latin typeface="Verdana"/>
                <a:cs typeface="Verdana"/>
              </a:rPr>
              <a:t> </a:t>
            </a:r>
            <a:r>
              <a:rPr lang="da-DK" sz="1800" b="1" dirty="0">
                <a:solidFill>
                  <a:srgbClr val="FFD993"/>
                </a:solidFill>
                <a:latin typeface="Verdana"/>
                <a:cs typeface="Verdana"/>
              </a:rPr>
              <a:t> </a:t>
            </a:r>
            <a:r>
              <a:rPr lang="da-DK" sz="1800" b="1" dirty="0" smtClean="0">
                <a:solidFill>
                  <a:srgbClr val="FFD993"/>
                </a:solidFill>
                <a:latin typeface="Verdana"/>
                <a:cs typeface="Verdana"/>
              </a:rPr>
              <a:t>     </a:t>
            </a:r>
            <a:r>
              <a:rPr lang="da-DK" sz="1800" dirty="0" smtClean="0">
                <a:solidFill>
                  <a:srgbClr val="FFD993"/>
                </a:solidFill>
                <a:latin typeface="Verdana"/>
                <a:cs typeface="Verdana"/>
              </a:rPr>
              <a:t>2013:          9 </a:t>
            </a:r>
            <a:r>
              <a:rPr lang="da-DK" sz="1800" dirty="0">
                <a:solidFill>
                  <a:srgbClr val="FFD993"/>
                </a:solidFill>
                <a:latin typeface="Verdana"/>
                <a:cs typeface="Verdana"/>
              </a:rPr>
              <a:t>mio. </a:t>
            </a:r>
            <a:r>
              <a:rPr lang="da-DK" sz="1800" dirty="0" err="1" smtClean="0">
                <a:solidFill>
                  <a:srgbClr val="FFD993"/>
                </a:solidFill>
                <a:latin typeface="Verdana"/>
                <a:cs typeface="Verdana"/>
              </a:rPr>
              <a:t>dkr</a:t>
            </a:r>
            <a:endParaRPr lang="da-DK" sz="1800" dirty="0" smtClean="0">
              <a:solidFill>
                <a:srgbClr val="FFD993"/>
              </a:solidFill>
              <a:latin typeface="Verdana"/>
              <a:cs typeface="Verdana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da-DK" sz="1800" dirty="0" smtClean="0">
                <a:solidFill>
                  <a:srgbClr val="FFD993"/>
                </a:solidFill>
                <a:latin typeface="Verdana"/>
                <a:cs typeface="Verdana"/>
              </a:rPr>
              <a:t>                 </a:t>
            </a:r>
            <a:r>
              <a:rPr lang="da-DK" sz="1800" dirty="0" err="1" smtClean="0">
                <a:solidFill>
                  <a:srgbClr val="FFD993"/>
                </a:solidFill>
                <a:latin typeface="Verdana"/>
                <a:cs typeface="Verdana"/>
              </a:rPr>
              <a:t>Government</a:t>
            </a:r>
            <a:r>
              <a:rPr lang="da-DK" sz="1800" dirty="0" smtClean="0">
                <a:solidFill>
                  <a:srgbClr val="FFD993"/>
                </a:solidFill>
                <a:latin typeface="Verdana"/>
                <a:cs typeface="Verdana"/>
              </a:rPr>
              <a:t> Grant:          5,6 mio. </a:t>
            </a:r>
            <a:r>
              <a:rPr lang="da-DK" sz="1800" dirty="0" err="1" smtClean="0">
                <a:solidFill>
                  <a:srgbClr val="FFD993"/>
                </a:solidFill>
                <a:latin typeface="Verdana"/>
                <a:cs typeface="Verdana"/>
              </a:rPr>
              <a:t>Dkr</a:t>
            </a:r>
            <a:r>
              <a:rPr lang="en-US" sz="1800" dirty="0" smtClean="0">
                <a:solidFill>
                  <a:srgbClr val="FFD993"/>
                </a:solidFill>
                <a:latin typeface="Verdana"/>
                <a:cs typeface="Verdana"/>
              </a:rPr>
              <a:t>                                      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FFD993"/>
                </a:solidFill>
                <a:latin typeface="Verdana"/>
                <a:cs typeface="Verdana"/>
              </a:rPr>
              <a:t>                                           </a:t>
            </a:r>
            <a:r>
              <a:rPr lang="en-US" sz="1800" b="1" dirty="0" smtClean="0">
                <a:solidFill>
                  <a:srgbClr val="FFD993"/>
                </a:solidFill>
                <a:latin typeface="Verdana"/>
                <a:cs typeface="Verdana"/>
              </a:rPr>
              <a:t>Charges</a:t>
            </a:r>
            <a:endParaRPr lang="en-US" sz="1800" b="1" dirty="0">
              <a:solidFill>
                <a:srgbClr val="FFD993"/>
              </a:solidFill>
              <a:latin typeface="Verdana"/>
              <a:cs typeface="Verdana"/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FFD993"/>
                </a:solidFill>
                <a:latin typeface="Verdana"/>
                <a:cs typeface="Verdana"/>
              </a:rPr>
              <a:t>             Day courses </a:t>
            </a:r>
            <a:r>
              <a:rPr lang="en-US" sz="1800" dirty="0">
                <a:solidFill>
                  <a:srgbClr val="FFD993"/>
                </a:solidFill>
                <a:latin typeface="Verdana"/>
                <a:cs typeface="Verdana"/>
              </a:rPr>
              <a:t>per class</a:t>
            </a:r>
            <a:r>
              <a:rPr lang="en-US" sz="1800" dirty="0" smtClean="0">
                <a:solidFill>
                  <a:srgbClr val="FFD993"/>
                </a:solidFill>
                <a:latin typeface="Verdana"/>
                <a:cs typeface="Verdana"/>
              </a:rPr>
              <a:t>:          850 </a:t>
            </a:r>
            <a:r>
              <a:rPr lang="en-US" sz="1800" dirty="0" err="1" smtClean="0">
                <a:solidFill>
                  <a:srgbClr val="FFD993"/>
                </a:solidFill>
                <a:latin typeface="Verdana"/>
                <a:cs typeface="Verdana"/>
              </a:rPr>
              <a:t>dkr</a:t>
            </a:r>
            <a:endParaRPr lang="en-US" sz="1800" dirty="0">
              <a:solidFill>
                <a:srgbClr val="FFD993"/>
              </a:solidFill>
              <a:latin typeface="Verdana"/>
              <a:cs typeface="Verdana"/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FFD993"/>
                </a:solidFill>
                <a:latin typeface="Verdana"/>
                <a:cs typeface="Verdana"/>
              </a:rPr>
              <a:t>              Film camps </a:t>
            </a:r>
            <a:r>
              <a:rPr lang="en-US" sz="1800" dirty="0">
                <a:solidFill>
                  <a:srgbClr val="FFD993"/>
                </a:solidFill>
                <a:latin typeface="Verdana"/>
                <a:cs typeface="Verdana"/>
              </a:rPr>
              <a:t>per </a:t>
            </a:r>
            <a:r>
              <a:rPr lang="en-US" sz="1800" dirty="0" smtClean="0">
                <a:solidFill>
                  <a:srgbClr val="FFD993"/>
                </a:solidFill>
                <a:latin typeface="Verdana"/>
                <a:cs typeface="Verdana"/>
              </a:rPr>
              <a:t>class:          </a:t>
            </a:r>
            <a:r>
              <a:rPr lang="da-DK" sz="1800" dirty="0" smtClean="0">
                <a:solidFill>
                  <a:srgbClr val="FFD993"/>
                </a:solidFill>
                <a:latin typeface="Verdana"/>
                <a:cs typeface="Verdana"/>
              </a:rPr>
              <a:t>25.000 </a:t>
            </a:r>
            <a:r>
              <a:rPr lang="da-DK" sz="1800" dirty="0" err="1" smtClean="0">
                <a:solidFill>
                  <a:srgbClr val="FFD993"/>
                </a:solidFill>
                <a:latin typeface="Verdana"/>
                <a:cs typeface="Verdana"/>
              </a:rPr>
              <a:t>dkr</a:t>
            </a:r>
            <a:r>
              <a:rPr lang="en-US" sz="1800" dirty="0" smtClean="0">
                <a:solidFill>
                  <a:srgbClr val="FFD993"/>
                </a:solidFill>
                <a:latin typeface="Verdana"/>
                <a:cs typeface="Verdana"/>
              </a:rPr>
              <a:t> </a:t>
            </a:r>
            <a:r>
              <a:rPr lang="en-US" sz="1800" dirty="0">
                <a:solidFill>
                  <a:srgbClr val="FFD993"/>
                </a:solidFill>
                <a:latin typeface="Verdana"/>
                <a:cs typeface="Verdana"/>
              </a:rPr>
              <a:t>				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FFD993"/>
                </a:solidFill>
                <a:latin typeface="Verdana"/>
                <a:cs typeface="Verdana"/>
              </a:rPr>
              <a:t>                           Greenhouse:</a:t>
            </a:r>
            <a:r>
              <a:rPr lang="en-US" sz="1800" dirty="0">
                <a:solidFill>
                  <a:srgbClr val="FFD993"/>
                </a:solidFill>
                <a:latin typeface="Verdana"/>
                <a:cs typeface="Verdana"/>
              </a:rPr>
              <a:t>		</a:t>
            </a:r>
            <a:r>
              <a:rPr lang="en-US" sz="1800" dirty="0" smtClean="0">
                <a:solidFill>
                  <a:srgbClr val="FFD993"/>
                </a:solidFill>
                <a:latin typeface="Verdana"/>
                <a:cs typeface="Verdana"/>
              </a:rPr>
              <a:t>    Free </a:t>
            </a:r>
            <a:r>
              <a:rPr lang="en-US" sz="1800" dirty="0">
                <a:solidFill>
                  <a:srgbClr val="FFD993"/>
                </a:solidFill>
                <a:latin typeface="Verdana"/>
                <a:cs typeface="Verdana"/>
              </a:rPr>
              <a:t>of charge supported 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D993"/>
                </a:solidFill>
                <a:latin typeface="Verdana"/>
                <a:cs typeface="Verdana"/>
              </a:rPr>
              <a:t>		</a:t>
            </a:r>
            <a:r>
              <a:rPr lang="en-US" sz="1800" dirty="0" smtClean="0">
                <a:solidFill>
                  <a:srgbClr val="FFD993"/>
                </a:solidFill>
                <a:latin typeface="Verdana"/>
                <a:cs typeface="Verdana"/>
              </a:rPr>
              <a:t>                                            by </a:t>
            </a:r>
            <a:r>
              <a:rPr lang="en-US" sz="1800" dirty="0">
                <a:solidFill>
                  <a:srgbClr val="FFD993"/>
                </a:solidFill>
                <a:latin typeface="Verdana"/>
                <a:cs typeface="Verdana"/>
              </a:rPr>
              <a:t>continuation school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FFD993"/>
                </a:solidFill>
                <a:latin typeface="Verdana"/>
                <a:cs typeface="Verdana"/>
              </a:rPr>
              <a:t>              Educational websites:          Free</a:t>
            </a:r>
            <a:endParaRPr lang="en-US" sz="1800" dirty="0">
              <a:solidFill>
                <a:srgbClr val="FFD993"/>
              </a:solidFill>
              <a:latin typeface="Verdana"/>
              <a:cs typeface="Verdana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da-DK" sz="1800" dirty="0" smtClean="0">
              <a:solidFill>
                <a:srgbClr val="FFD993"/>
              </a:solidFill>
              <a:latin typeface="Verdana"/>
              <a:cs typeface="Verdana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da-DK" sz="1800" dirty="0" smtClean="0">
                <a:solidFill>
                  <a:srgbClr val="FFD993"/>
                </a:solidFill>
                <a:latin typeface="Verdana"/>
                <a:cs typeface="Verdana"/>
              </a:rPr>
              <a:t>     </a:t>
            </a:r>
            <a:r>
              <a:rPr lang="da-DK" sz="1800" dirty="0">
                <a:solidFill>
                  <a:srgbClr val="FFD993"/>
                </a:solidFill>
                <a:latin typeface="Verdana"/>
                <a:cs typeface="Verdana"/>
              </a:rPr>
              <a:t>Film professionals per </a:t>
            </a:r>
            <a:r>
              <a:rPr lang="da-DK" sz="1800" dirty="0" err="1">
                <a:solidFill>
                  <a:srgbClr val="FFD993"/>
                </a:solidFill>
                <a:latin typeface="Verdana"/>
                <a:cs typeface="Verdana"/>
              </a:rPr>
              <a:t>year</a:t>
            </a:r>
            <a:r>
              <a:rPr lang="da-DK" sz="1800" dirty="0">
                <a:solidFill>
                  <a:srgbClr val="FFD993"/>
                </a:solidFill>
                <a:latin typeface="Verdana"/>
                <a:cs typeface="Verdana"/>
              </a:rPr>
              <a:t>:          </a:t>
            </a:r>
            <a:r>
              <a:rPr lang="da-DK" sz="1800" dirty="0" err="1">
                <a:solidFill>
                  <a:srgbClr val="FFD993"/>
                </a:solidFill>
                <a:latin typeface="Verdana"/>
                <a:cs typeface="Verdana"/>
              </a:rPr>
              <a:t>app</a:t>
            </a:r>
            <a:r>
              <a:rPr lang="da-DK" sz="1800" dirty="0">
                <a:solidFill>
                  <a:srgbClr val="FFD993"/>
                </a:solidFill>
                <a:latin typeface="Verdana"/>
                <a:cs typeface="Verdana"/>
              </a:rPr>
              <a:t>. 70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FFD993"/>
                </a:solidFill>
                <a:latin typeface="Verdana"/>
                <a:cs typeface="Verdana"/>
              </a:rPr>
              <a:t> Student course days per year:          7500</a:t>
            </a:r>
          </a:p>
          <a:p>
            <a:endParaRPr lang="da-DK" sz="1800" dirty="0" smtClean="0">
              <a:solidFill>
                <a:srgbClr val="FFD993"/>
              </a:solidFill>
              <a:latin typeface="Verdana"/>
              <a:cs typeface="Verdana"/>
            </a:endParaRPr>
          </a:p>
          <a:p>
            <a:endParaRPr lang="da-DK" sz="1800" dirty="0">
              <a:solidFill>
                <a:srgbClr val="FFD993"/>
              </a:solidFill>
              <a:latin typeface="Verdana"/>
              <a:cs typeface="Verdana"/>
            </a:endParaRPr>
          </a:p>
          <a:p>
            <a:endParaRPr lang="da-DK" sz="1800" dirty="0" smtClean="0">
              <a:solidFill>
                <a:srgbClr val="FFD993"/>
              </a:solidFill>
              <a:latin typeface="Verdana"/>
              <a:cs typeface="Verdana"/>
            </a:endParaRPr>
          </a:p>
          <a:p>
            <a:endParaRPr lang="da-DK" sz="1800" dirty="0">
              <a:solidFill>
                <a:srgbClr val="FFD993"/>
              </a:solidFill>
              <a:latin typeface="Verdana"/>
              <a:cs typeface="Verdana"/>
            </a:endParaRPr>
          </a:p>
          <a:p>
            <a:endParaRPr lang="da-DK" sz="1800" dirty="0" smtClean="0">
              <a:solidFill>
                <a:srgbClr val="FFD993"/>
              </a:solidFill>
              <a:latin typeface="Verdana"/>
              <a:cs typeface="Verdana"/>
            </a:endParaRPr>
          </a:p>
          <a:p>
            <a:pPr algn="r"/>
            <a:r>
              <a:rPr lang="da-DK" sz="1800" dirty="0" smtClean="0">
                <a:solidFill>
                  <a:srgbClr val="FFD993"/>
                </a:solidFill>
                <a:latin typeface="Verdana"/>
                <a:cs typeface="Verdana"/>
              </a:rPr>
              <a:t>2013 </a:t>
            </a:r>
            <a:r>
              <a:rPr lang="da-DK" sz="1800" dirty="0" err="1" smtClean="0">
                <a:solidFill>
                  <a:srgbClr val="FFD993"/>
                </a:solidFill>
                <a:latin typeface="Verdana"/>
                <a:cs typeface="Verdana"/>
              </a:rPr>
              <a:t>figures</a:t>
            </a:r>
            <a:endParaRPr lang="da-DK" sz="1800" dirty="0">
              <a:solidFill>
                <a:srgbClr val="FFD993"/>
              </a:solidFill>
              <a:latin typeface="Verdana"/>
              <a:cs typeface="Verdana"/>
            </a:endParaRPr>
          </a:p>
          <a:p>
            <a:endParaRPr lang="da-DK" sz="1800" dirty="0">
              <a:solidFill>
                <a:srgbClr val="FFD993"/>
              </a:solidFill>
              <a:latin typeface="Verdana"/>
              <a:cs typeface="Verdana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err="1"/>
              <a:t>Warsaw</a:t>
            </a:r>
            <a:r>
              <a:rPr lang="da-DK" dirty="0"/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315705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SN-logo 150x150"/>
          <p:cNvPicPr/>
          <p:nvPr/>
        </p:nvPicPr>
        <p:blipFill>
          <a:blip r:embed="rId3">
            <a:lum bright="2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502" y="6032049"/>
            <a:ext cx="669298" cy="631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ladsholder til indhold 6" descr="_X8H6813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457201" y="1215071"/>
            <a:ext cx="8229600" cy="4525963"/>
          </a:xfrm>
          <a:ln w="57150" cmpd="sng">
            <a:solidFill>
              <a:srgbClr val="FF6600"/>
            </a:solidFill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3600" dirty="0" smtClean="0">
                <a:solidFill>
                  <a:srgbClr val="FFD993"/>
                </a:solidFill>
                <a:latin typeface="Verdana"/>
                <a:cs typeface="Verdana"/>
              </a:rPr>
              <a:t>How?</a:t>
            </a:r>
            <a:r>
              <a:rPr lang="da-DK" sz="3600" dirty="0">
                <a:solidFill>
                  <a:srgbClr val="FFD993"/>
                </a:solidFill>
                <a:latin typeface="Verdana"/>
                <a:cs typeface="Verdana"/>
              </a:rPr>
              <a:t/>
            </a:r>
            <a:br>
              <a:rPr lang="da-DK" sz="3600" dirty="0">
                <a:solidFill>
                  <a:srgbClr val="FFD993"/>
                </a:solidFill>
                <a:latin typeface="Verdana"/>
                <a:cs typeface="Verdana"/>
              </a:rPr>
            </a:br>
            <a:endParaRPr lang="da-DK" sz="3600" dirty="0">
              <a:latin typeface="Verdana"/>
              <a:cs typeface="Verdana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57200" y="-922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a-DK" sz="2400" dirty="0" smtClean="0">
                <a:solidFill>
                  <a:srgbClr val="FF6600"/>
                </a:solidFill>
              </a:rPr>
              <a:t> </a:t>
            </a:r>
            <a:endParaRPr lang="da-DK" sz="2400" dirty="0">
              <a:solidFill>
                <a:srgbClr val="FF6600"/>
              </a:solidFill>
            </a:endParaRPr>
          </a:p>
        </p:txBody>
      </p:sp>
      <p:sp>
        <p:nvSpPr>
          <p:cNvPr id="2" name="5-takket stjerne 1"/>
          <p:cNvSpPr/>
          <p:nvPr/>
        </p:nvSpPr>
        <p:spPr>
          <a:xfrm>
            <a:off x="1741287" y="3371421"/>
            <a:ext cx="5390220" cy="1198364"/>
          </a:xfrm>
          <a:prstGeom prst="star5">
            <a:avLst/>
          </a:prstGeom>
          <a:solidFill>
            <a:srgbClr val="393939"/>
          </a:solidFill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srgbClr val="FFD993"/>
                </a:solidFill>
              </a:rPr>
              <a:t>PROFESSIONAL</a:t>
            </a:r>
            <a:endParaRPr lang="en-GB" sz="2400" dirty="0">
              <a:solidFill>
                <a:srgbClr val="FFD993"/>
              </a:solidFill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1997597" y="3147032"/>
            <a:ext cx="1578076" cy="461665"/>
          </a:xfrm>
          <a:prstGeom prst="rect">
            <a:avLst/>
          </a:prstGeom>
          <a:solidFill>
            <a:srgbClr val="393939"/>
          </a:solidFill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srgbClr val="FFD993"/>
                </a:solidFill>
              </a:rPr>
              <a:t>filmmakers</a:t>
            </a:r>
            <a:endParaRPr lang="en-GB" sz="2400" dirty="0">
              <a:solidFill>
                <a:srgbClr val="FFD993"/>
              </a:solidFill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2898978" y="4715652"/>
            <a:ext cx="795260" cy="461665"/>
          </a:xfrm>
          <a:prstGeom prst="rect">
            <a:avLst/>
          </a:prstGeom>
          <a:solidFill>
            <a:srgbClr val="393939"/>
          </a:solidFill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srgbClr val="FFD993"/>
                </a:solidFill>
              </a:rPr>
              <a:t>crew</a:t>
            </a:r>
            <a:endParaRPr lang="en-GB" sz="2400" dirty="0">
              <a:solidFill>
                <a:srgbClr val="FFD993"/>
              </a:solidFill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5534645" y="3147032"/>
            <a:ext cx="1292842" cy="461665"/>
          </a:xfrm>
          <a:prstGeom prst="rect">
            <a:avLst/>
          </a:prstGeom>
          <a:solidFill>
            <a:srgbClr val="393939"/>
          </a:solidFill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srgbClr val="FFD993"/>
                </a:solidFill>
              </a:rPr>
              <a:t>methods</a:t>
            </a:r>
            <a:endParaRPr lang="en-GB" sz="2400" dirty="0">
              <a:solidFill>
                <a:srgbClr val="FFD993"/>
              </a:solidFill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3916755" y="2583161"/>
            <a:ext cx="1230174" cy="461665"/>
          </a:xfrm>
          <a:prstGeom prst="rect">
            <a:avLst/>
          </a:prstGeom>
          <a:solidFill>
            <a:srgbClr val="393939"/>
          </a:solidFill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srgbClr val="FFD993"/>
                </a:solidFill>
              </a:rPr>
              <a:t>material</a:t>
            </a:r>
            <a:endParaRPr lang="en-GB" sz="2400" dirty="0">
              <a:solidFill>
                <a:srgbClr val="FFD993"/>
              </a:solidFill>
            </a:endParaRPr>
          </a:p>
        </p:txBody>
      </p:sp>
      <p:sp>
        <p:nvSpPr>
          <p:cNvPr id="14" name="Rektangel 13"/>
          <p:cNvSpPr/>
          <p:nvPr/>
        </p:nvSpPr>
        <p:spPr>
          <a:xfrm>
            <a:off x="5002912" y="4715652"/>
            <a:ext cx="1557337" cy="461665"/>
          </a:xfrm>
          <a:prstGeom prst="rect">
            <a:avLst/>
          </a:prstGeom>
          <a:solidFill>
            <a:srgbClr val="393939"/>
          </a:solidFill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srgbClr val="FFD993"/>
                </a:solidFill>
              </a:rPr>
              <a:t>equipment</a:t>
            </a:r>
            <a:endParaRPr lang="en-GB" sz="2400" dirty="0">
              <a:solidFill>
                <a:srgbClr val="FFD993"/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err="1"/>
              <a:t>Warsaw</a:t>
            </a:r>
            <a:r>
              <a:rPr lang="da-DK" dirty="0"/>
              <a:t> 2015</a:t>
            </a:r>
          </a:p>
        </p:txBody>
      </p:sp>
      <p:sp>
        <p:nvSpPr>
          <p:cNvPr id="12" name="Rektangel 11"/>
          <p:cNvSpPr/>
          <p:nvPr/>
        </p:nvSpPr>
        <p:spPr>
          <a:xfrm>
            <a:off x="2725441" y="2086550"/>
            <a:ext cx="237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 smtClean="0">
                <a:solidFill>
                  <a:srgbClr val="FFD993"/>
                </a:solidFill>
              </a:rPr>
              <a:t>i</a:t>
            </a:r>
            <a:endParaRPr lang="en-GB" dirty="0">
              <a:solidFill>
                <a:srgbClr val="FFD9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79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_X8H738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" b="53956"/>
          <a:stretch/>
        </p:blipFill>
        <p:spPr>
          <a:xfrm>
            <a:off x="457200" y="1211759"/>
            <a:ext cx="8229600" cy="4534635"/>
          </a:xfrm>
          <a:prstGeom prst="rect">
            <a:avLst/>
          </a:prstGeom>
          <a:ln w="57150" cmpd="sng">
            <a:solidFill>
              <a:srgbClr val="FF6600"/>
            </a:solidFill>
          </a:ln>
        </p:spPr>
      </p:pic>
      <p:pic>
        <p:nvPicPr>
          <p:cNvPr id="5" name="Billede 4" descr="_X8H738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6" t="17498" r="38373" b="64833"/>
          <a:stretch/>
        </p:blipFill>
        <p:spPr>
          <a:xfrm>
            <a:off x="2999690" y="1578648"/>
            <a:ext cx="3166865" cy="3260583"/>
          </a:xfrm>
          <a:prstGeom prst="ellipse">
            <a:avLst/>
          </a:prstGeom>
          <a:ln w="38100" cmpd="sng">
            <a:solidFill>
              <a:srgbClr val="FF6600"/>
            </a:solidFill>
          </a:ln>
        </p:spPr>
      </p:pic>
      <p:pic>
        <p:nvPicPr>
          <p:cNvPr id="10" name="Billede 9" descr="SN-logo 150x150"/>
          <p:cNvPicPr/>
          <p:nvPr/>
        </p:nvPicPr>
        <p:blipFill>
          <a:blip r:embed="rId4">
            <a:lum bright="2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502" y="6032049"/>
            <a:ext cx="669298" cy="63141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57200" y="-922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da-DK" sz="2400" dirty="0">
              <a:solidFill>
                <a:srgbClr val="FF6600"/>
              </a:solidFill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1857430" y="4302784"/>
            <a:ext cx="1142260" cy="369332"/>
          </a:xfrm>
          <a:prstGeom prst="rect">
            <a:avLst/>
          </a:prstGeom>
          <a:solidFill>
            <a:srgbClr val="393939"/>
          </a:solidFill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D993"/>
                </a:solidFill>
              </a:rPr>
              <a:t>Hands on!</a:t>
            </a:r>
            <a:endParaRPr lang="en-GB" dirty="0">
              <a:solidFill>
                <a:srgbClr val="FFD993"/>
              </a:solidFill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6019800" y="4308797"/>
            <a:ext cx="1091089" cy="369332"/>
          </a:xfrm>
          <a:prstGeom prst="rect">
            <a:avLst/>
          </a:prstGeom>
          <a:solidFill>
            <a:srgbClr val="393939"/>
          </a:solidFill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D993"/>
                </a:solidFill>
              </a:rPr>
              <a:t>Stand up!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err="1"/>
              <a:t>Warsaw</a:t>
            </a:r>
            <a:r>
              <a:rPr lang="da-DK" dirty="0"/>
              <a:t> 2015</a:t>
            </a:r>
          </a:p>
        </p:txBody>
      </p:sp>
      <p:sp>
        <p:nvSpPr>
          <p:cNvPr id="7" name="Tekstfelt 6"/>
          <p:cNvSpPr txBox="1"/>
          <p:nvPr/>
        </p:nvSpPr>
        <p:spPr>
          <a:xfrm flipH="1">
            <a:off x="4008462" y="4493463"/>
            <a:ext cx="1388864" cy="923330"/>
          </a:xfrm>
          <a:prstGeom prst="rect">
            <a:avLst/>
          </a:prstGeom>
          <a:solidFill>
            <a:srgbClr val="3939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dirty="0" smtClean="0">
                <a:solidFill>
                  <a:srgbClr val="FFD993"/>
                </a:solidFill>
              </a:rPr>
              <a:t>Common</a:t>
            </a:r>
          </a:p>
          <a:p>
            <a:pPr algn="ctr"/>
            <a:r>
              <a:rPr lang="da-DK" dirty="0" err="1">
                <a:solidFill>
                  <a:srgbClr val="FFD993"/>
                </a:solidFill>
              </a:rPr>
              <a:t>f</a:t>
            </a:r>
            <a:r>
              <a:rPr lang="da-DK" dirty="0" err="1" smtClean="0">
                <a:solidFill>
                  <a:srgbClr val="FFD993"/>
                </a:solidFill>
              </a:rPr>
              <a:t>ocus</a:t>
            </a:r>
            <a:r>
              <a:rPr lang="da-DK" dirty="0" smtClean="0">
                <a:solidFill>
                  <a:srgbClr val="FFD993"/>
                </a:solidFill>
              </a:rPr>
              <a:t> on the </a:t>
            </a:r>
          </a:p>
          <a:p>
            <a:pPr algn="ctr"/>
            <a:r>
              <a:rPr lang="da-DK" dirty="0" err="1" smtClean="0">
                <a:solidFill>
                  <a:srgbClr val="FFD993"/>
                </a:solidFill>
              </a:rPr>
              <a:t>product</a:t>
            </a:r>
            <a:r>
              <a:rPr lang="da-DK" dirty="0" smtClean="0">
                <a:solidFill>
                  <a:srgbClr val="FFD993"/>
                </a:solidFill>
              </a:rPr>
              <a:t> </a:t>
            </a:r>
            <a:endParaRPr lang="da-DK" dirty="0">
              <a:solidFill>
                <a:srgbClr val="FFD993"/>
              </a:solidFill>
            </a:endParaRPr>
          </a:p>
        </p:txBody>
      </p:sp>
      <p:sp>
        <p:nvSpPr>
          <p:cNvPr id="9" name="Tekstfelt 8"/>
          <p:cNvSpPr txBox="1"/>
          <p:nvPr/>
        </p:nvSpPr>
        <p:spPr>
          <a:xfrm>
            <a:off x="3890555" y="288429"/>
            <a:ext cx="14413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600" dirty="0" smtClean="0">
                <a:solidFill>
                  <a:srgbClr val="FFD993"/>
                </a:solidFill>
                <a:latin typeface="Verdana"/>
                <a:cs typeface="Verdana"/>
              </a:rPr>
              <a:t>How?</a:t>
            </a:r>
            <a:endParaRPr lang="da-DK" sz="3600" dirty="0">
              <a:solidFill>
                <a:srgbClr val="FFD993"/>
              </a:solidFill>
              <a:latin typeface="Verdana"/>
              <a:cs typeface="Verdana"/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1033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SN-logo 150x150"/>
          <p:cNvPicPr/>
          <p:nvPr/>
        </p:nvPicPr>
        <p:blipFill>
          <a:blip r:embed="rId3">
            <a:lum bright="2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502" y="6032049"/>
            <a:ext cx="669298" cy="6314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457200" y="1183206"/>
            <a:ext cx="8229600" cy="4591578"/>
          </a:xfrm>
          <a:ln w="57150" cmpd="sng">
            <a:solidFill>
              <a:srgbClr val="FF6600"/>
            </a:solidFill>
          </a:ln>
        </p:spPr>
        <p:txBody>
          <a:bodyPr/>
          <a:lstStyle/>
          <a:p>
            <a:endParaRPr lang="da-DK" dirty="0"/>
          </a:p>
        </p:txBody>
      </p:sp>
      <p:pic>
        <p:nvPicPr>
          <p:cNvPr id="5" name="Picture 10" descr="VH-R2A-plak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393" y="1596259"/>
            <a:ext cx="2667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VSA-05-Plak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745" y="1744972"/>
            <a:ext cx="2667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311H-Plakat%20The%20Tooth%20Fai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635" y="1878029"/>
            <a:ext cx="2667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310-A-Plaka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71" y="1596259"/>
            <a:ext cx="2667000" cy="3810000"/>
          </a:xfrm>
          <a:prstGeom prst="rect">
            <a:avLst/>
          </a:prstGeom>
          <a:noFill/>
          <a:ln w="5715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457200" y="-92248"/>
            <a:ext cx="8229600" cy="1143000"/>
          </a:xfrm>
        </p:spPr>
        <p:txBody>
          <a:bodyPr>
            <a:normAutofit/>
          </a:bodyPr>
          <a:lstStyle/>
          <a:p>
            <a:r>
              <a:rPr lang="da-DK" sz="3600" dirty="0" smtClean="0">
                <a:solidFill>
                  <a:srgbClr val="FFD993"/>
                </a:solidFill>
                <a:latin typeface="Verdana"/>
                <a:cs typeface="Verdana"/>
              </a:rPr>
              <a:t>How?</a:t>
            </a:r>
            <a:endParaRPr lang="da-DK" sz="3600" dirty="0">
              <a:solidFill>
                <a:srgbClr val="FFD993"/>
              </a:solidFill>
              <a:latin typeface="Verdana"/>
              <a:cs typeface="Verdana"/>
            </a:endParaRPr>
          </a:p>
        </p:txBody>
      </p:sp>
      <p:sp>
        <p:nvSpPr>
          <p:cNvPr id="2" name="Tekstfelt 1"/>
          <p:cNvSpPr txBox="1"/>
          <p:nvPr/>
        </p:nvSpPr>
        <p:spPr>
          <a:xfrm>
            <a:off x="4890401" y="4944594"/>
            <a:ext cx="3388747" cy="461665"/>
          </a:xfrm>
          <a:prstGeom prst="rect">
            <a:avLst/>
          </a:prstGeom>
          <a:solidFill>
            <a:srgbClr val="3939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400" dirty="0" smtClean="0">
                <a:solidFill>
                  <a:srgbClr val="FFD993"/>
                </a:solidFill>
              </a:rPr>
              <a:t>From </a:t>
            </a:r>
            <a:r>
              <a:rPr lang="da-DK" sz="2400" dirty="0" err="1" smtClean="0">
                <a:solidFill>
                  <a:srgbClr val="FFD993"/>
                </a:solidFill>
              </a:rPr>
              <a:t>idea</a:t>
            </a:r>
            <a:r>
              <a:rPr lang="da-DK" sz="2400" dirty="0" smtClean="0">
                <a:solidFill>
                  <a:srgbClr val="FFD993"/>
                </a:solidFill>
              </a:rPr>
              <a:t> to poster</a:t>
            </a:r>
            <a:endParaRPr lang="da-DK" sz="2400" dirty="0">
              <a:solidFill>
                <a:srgbClr val="FFD993"/>
              </a:solidFill>
            </a:endParaRP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>
          <a:xfrm>
            <a:off x="3124200" y="6388046"/>
            <a:ext cx="2895600" cy="365125"/>
          </a:xfrm>
        </p:spPr>
        <p:txBody>
          <a:bodyPr/>
          <a:lstStyle/>
          <a:p>
            <a:r>
              <a:rPr lang="da-DK" dirty="0" err="1"/>
              <a:t>Warsaw</a:t>
            </a:r>
            <a:r>
              <a:rPr lang="da-DK" dirty="0"/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342383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59604"/>
            <a:ext cx="8229600" cy="1091987"/>
          </a:xfrm>
        </p:spPr>
        <p:txBody>
          <a:bodyPr>
            <a:noAutofit/>
          </a:bodyPr>
          <a:lstStyle/>
          <a:p>
            <a:r>
              <a:rPr lang="da-DK" sz="3600" dirty="0">
                <a:solidFill>
                  <a:srgbClr val="FFD993"/>
                </a:solidFill>
                <a:latin typeface="Verdana"/>
                <a:cs typeface="Verdana"/>
              </a:rPr>
              <a:t>Talent </a:t>
            </a:r>
            <a:br>
              <a:rPr lang="da-DK" sz="3600" dirty="0">
                <a:solidFill>
                  <a:srgbClr val="FFD993"/>
                </a:solidFill>
                <a:latin typeface="Verdana"/>
                <a:cs typeface="Verdana"/>
              </a:rPr>
            </a:br>
            <a:endParaRPr lang="da-DK" sz="3600" dirty="0">
              <a:solidFill>
                <a:srgbClr val="FFD993"/>
              </a:solidFill>
              <a:latin typeface="Verdana"/>
              <a:cs typeface="Verdana"/>
            </a:endParaRPr>
          </a:p>
        </p:txBody>
      </p:sp>
      <p:pic>
        <p:nvPicPr>
          <p:cNvPr id="6" name="Billede 5" descr="SN-logo 150x150"/>
          <p:cNvPicPr/>
          <p:nvPr/>
        </p:nvPicPr>
        <p:blipFill>
          <a:blip r:embed="rId3">
            <a:lum bright="2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502" y="6032049"/>
            <a:ext cx="669298" cy="6314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felt 2"/>
          <p:cNvSpPr txBox="1"/>
          <p:nvPr/>
        </p:nvSpPr>
        <p:spPr>
          <a:xfrm>
            <a:off x="3033030" y="47878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457200" y="1221921"/>
            <a:ext cx="8229600" cy="48101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altLang="ja-JP" sz="1800" dirty="0" smtClean="0">
                <a:solidFill>
                  <a:srgbClr val="FFD993"/>
                </a:solidFill>
                <a:latin typeface="Verdana"/>
                <a:cs typeface="Verdana"/>
              </a:rPr>
              <a:t>1. CREATIVE BOOTCAMP:</a:t>
            </a:r>
          </a:p>
          <a:p>
            <a:pPr marL="0" indent="0">
              <a:buNone/>
            </a:pPr>
            <a:r>
              <a:rPr lang="en-GB" altLang="ja-JP" sz="1800" dirty="0" smtClean="0">
                <a:solidFill>
                  <a:srgbClr val="FFD993"/>
                </a:solidFill>
                <a:latin typeface="Verdana"/>
                <a:cs typeface="Verdana"/>
              </a:rPr>
              <a:t>    play/imagination/body/courage/common practice/socialization</a:t>
            </a:r>
          </a:p>
          <a:p>
            <a:pPr marL="0" indent="0">
              <a:buNone/>
            </a:pPr>
            <a:r>
              <a:rPr lang="en-GB" altLang="ja-JP" sz="1800" dirty="0" smtClean="0">
                <a:solidFill>
                  <a:srgbClr val="FFD993"/>
                </a:solidFill>
                <a:latin typeface="Verdana"/>
                <a:cs typeface="Verdana"/>
              </a:rPr>
              <a:t> </a:t>
            </a:r>
          </a:p>
          <a:p>
            <a:pPr marL="0" indent="0">
              <a:buNone/>
            </a:pPr>
            <a:r>
              <a:rPr lang="en-GB" altLang="ja-JP" sz="1800" dirty="0" smtClean="0">
                <a:solidFill>
                  <a:srgbClr val="FFD993"/>
                </a:solidFill>
                <a:latin typeface="Verdana"/>
                <a:cs typeface="Verdana"/>
              </a:rPr>
              <a:t>2. EDUCATIONAL PROVOCATIONS:</a:t>
            </a:r>
          </a:p>
          <a:p>
            <a:pPr marL="0" indent="0">
              <a:buNone/>
            </a:pPr>
            <a:r>
              <a:rPr lang="en-GB" altLang="ja-JP" sz="1800" dirty="0" smtClean="0">
                <a:solidFill>
                  <a:srgbClr val="FFD993"/>
                </a:solidFill>
                <a:latin typeface="Verdana"/>
                <a:cs typeface="Verdana"/>
              </a:rPr>
              <a:t>    </a:t>
            </a:r>
            <a:r>
              <a:rPr lang="en-GB" sz="1800" dirty="0">
                <a:solidFill>
                  <a:srgbClr val="FFD993"/>
                </a:solidFill>
                <a:latin typeface="Verdana"/>
                <a:cs typeface="Verdana"/>
              </a:rPr>
              <a:t>leave their comfort zone</a:t>
            </a:r>
            <a:r>
              <a:rPr lang="en-GB" altLang="ja-JP" sz="1800" dirty="0" smtClean="0">
                <a:solidFill>
                  <a:srgbClr val="FFD993"/>
                </a:solidFill>
                <a:latin typeface="Verdana"/>
                <a:cs typeface="Verdana"/>
              </a:rPr>
              <a:t>/</a:t>
            </a:r>
            <a:r>
              <a:rPr lang="en-GB" altLang="ja-JP" sz="1800" dirty="0">
                <a:solidFill>
                  <a:srgbClr val="FFD993"/>
                </a:solidFill>
                <a:latin typeface="Verdana"/>
                <a:cs typeface="Verdana"/>
              </a:rPr>
              <a:t>appropriate </a:t>
            </a:r>
            <a:r>
              <a:rPr lang="en-GB" altLang="ja-JP" sz="1800" dirty="0" smtClean="0">
                <a:solidFill>
                  <a:srgbClr val="FFD993"/>
                </a:solidFill>
                <a:latin typeface="Verdana"/>
                <a:cs typeface="Verdana"/>
              </a:rPr>
              <a:t>disturbance</a:t>
            </a:r>
          </a:p>
          <a:p>
            <a:pPr marL="0" indent="0">
              <a:buNone/>
            </a:pPr>
            <a:r>
              <a:rPr lang="en-GB" altLang="ja-JP" sz="1800" dirty="0" smtClean="0">
                <a:solidFill>
                  <a:srgbClr val="FFD993"/>
                </a:solidFill>
                <a:latin typeface="Verdana"/>
                <a:cs typeface="Verdana"/>
              </a:rPr>
              <a:t> </a:t>
            </a:r>
          </a:p>
          <a:p>
            <a:pPr marL="0" indent="0">
              <a:buNone/>
            </a:pPr>
            <a:r>
              <a:rPr lang="en-GB" altLang="ja-JP" sz="1800" dirty="0" smtClean="0">
                <a:solidFill>
                  <a:srgbClr val="FFD993"/>
                </a:solidFill>
                <a:latin typeface="Verdana"/>
                <a:cs typeface="Verdana"/>
              </a:rPr>
              <a:t>3. AUTHENTICITY: </a:t>
            </a:r>
          </a:p>
          <a:p>
            <a:pPr marL="0" indent="0">
              <a:buNone/>
            </a:pPr>
            <a:r>
              <a:rPr lang="en-GB" altLang="ja-JP" sz="1800" dirty="0" smtClean="0">
                <a:solidFill>
                  <a:srgbClr val="FFD993"/>
                </a:solidFill>
                <a:latin typeface="Verdana"/>
                <a:cs typeface="Verdana"/>
              </a:rPr>
              <a:t>    professional filmmakers/methods/equipment</a:t>
            </a:r>
          </a:p>
          <a:p>
            <a:pPr marL="0" indent="0">
              <a:buNone/>
            </a:pPr>
            <a:r>
              <a:rPr lang="en-GB" altLang="ja-JP" sz="1800" dirty="0" smtClean="0">
                <a:solidFill>
                  <a:srgbClr val="FFD993"/>
                </a:solidFill>
                <a:latin typeface="Verdana"/>
                <a:cs typeface="Verdana"/>
              </a:rPr>
              <a:t> </a:t>
            </a:r>
          </a:p>
          <a:p>
            <a:pPr marL="0" indent="0">
              <a:buNone/>
            </a:pPr>
            <a:r>
              <a:rPr lang="en-GB" altLang="ja-JP" sz="1800" dirty="0" smtClean="0">
                <a:solidFill>
                  <a:srgbClr val="FFD993"/>
                </a:solidFill>
                <a:latin typeface="Verdana"/>
                <a:cs typeface="Verdana"/>
              </a:rPr>
              <a:t>4. PHYSICAL LEARNINGSPACES:</a:t>
            </a:r>
          </a:p>
          <a:p>
            <a:pPr marL="0" indent="0">
              <a:buNone/>
            </a:pPr>
            <a:r>
              <a:rPr lang="en-GB" altLang="ja-JP" sz="1800" dirty="0" smtClean="0">
                <a:solidFill>
                  <a:srgbClr val="FFD993"/>
                </a:solidFill>
                <a:latin typeface="Verdana"/>
                <a:cs typeface="Verdana"/>
              </a:rPr>
              <a:t>    locations/non-school</a:t>
            </a:r>
          </a:p>
          <a:p>
            <a:pPr marL="0" indent="0">
              <a:buNone/>
            </a:pPr>
            <a:r>
              <a:rPr lang="en-GB" altLang="ja-JP" sz="1800" dirty="0" smtClean="0">
                <a:solidFill>
                  <a:srgbClr val="FFD993"/>
                </a:solidFill>
                <a:latin typeface="Verdana"/>
                <a:cs typeface="Verdana"/>
              </a:rPr>
              <a:t> </a:t>
            </a:r>
          </a:p>
          <a:p>
            <a:pPr marL="0" indent="0">
              <a:buNone/>
            </a:pPr>
            <a:r>
              <a:rPr lang="en-GB" altLang="ja-JP" sz="1800" dirty="0" smtClean="0">
                <a:solidFill>
                  <a:srgbClr val="FFD993"/>
                </a:solidFill>
                <a:latin typeface="Verdana"/>
                <a:cs typeface="Verdana"/>
              </a:rPr>
              <a:t>5. THE FILM LINE/</a:t>
            </a:r>
            <a:r>
              <a:rPr lang="en-GB" altLang="ja-JP" sz="1800" dirty="0" err="1" smtClean="0">
                <a:solidFill>
                  <a:srgbClr val="FFD993"/>
                </a:solidFill>
                <a:latin typeface="Verdana"/>
                <a:cs typeface="Verdana"/>
              </a:rPr>
              <a:t>SmåP</a:t>
            </a:r>
            <a:r>
              <a:rPr lang="en-GB" altLang="ja-JP" sz="1800" dirty="0" smtClean="0">
                <a:solidFill>
                  <a:srgbClr val="FFD993"/>
                </a:solidFill>
                <a:latin typeface="Verdana"/>
                <a:cs typeface="Verdana"/>
              </a:rPr>
              <a:t>: </a:t>
            </a:r>
          </a:p>
          <a:p>
            <a:pPr marL="0" indent="0">
              <a:buNone/>
            </a:pPr>
            <a:r>
              <a:rPr lang="en-GB" altLang="ja-JP" sz="1800" dirty="0" smtClean="0">
                <a:solidFill>
                  <a:srgbClr val="FFD993"/>
                </a:solidFill>
                <a:latin typeface="Verdana"/>
                <a:cs typeface="Verdana"/>
              </a:rPr>
              <a:t>    Online/community/school/leisure</a:t>
            </a:r>
          </a:p>
          <a:p>
            <a:pPr marL="0" indent="0">
              <a:buNone/>
            </a:pPr>
            <a:r>
              <a:rPr lang="en-GB" altLang="ja-JP" sz="1800" dirty="0" smtClean="0">
                <a:solidFill>
                  <a:srgbClr val="FFD993"/>
                </a:solidFill>
                <a:latin typeface="Verdana"/>
                <a:cs typeface="Verdana"/>
              </a:rPr>
              <a:t> </a:t>
            </a:r>
          </a:p>
          <a:p>
            <a:pPr marL="0" indent="0">
              <a:buNone/>
            </a:pPr>
            <a:endParaRPr lang="en-GB" altLang="ja-JP" sz="1800" dirty="0" smtClean="0">
              <a:solidFill>
                <a:srgbClr val="FFD993"/>
              </a:solidFill>
              <a:latin typeface="Verdana"/>
              <a:cs typeface="Verdana"/>
            </a:endParaRPr>
          </a:p>
          <a:p>
            <a:endParaRPr lang="en-GB" altLang="ja-JP" sz="18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endParaRPr lang="en-GB" sz="1800" dirty="0">
              <a:latin typeface="Verdana"/>
              <a:cs typeface="Verdana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err="1"/>
              <a:t>Warsaw</a:t>
            </a:r>
            <a:r>
              <a:rPr lang="da-DK" dirty="0"/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129240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3686"/>
            <a:ext cx="8229600" cy="1143000"/>
          </a:xfrm>
        </p:spPr>
        <p:txBody>
          <a:bodyPr>
            <a:noAutofit/>
          </a:bodyPr>
          <a:lstStyle/>
          <a:p>
            <a:r>
              <a:rPr lang="da-DK" sz="3600" dirty="0" smtClean="0">
                <a:solidFill>
                  <a:srgbClr val="FFD993"/>
                </a:solidFill>
                <a:latin typeface="Verdana"/>
                <a:cs typeface="Verdana"/>
              </a:rPr>
              <a:t>Talent</a:t>
            </a:r>
            <a:endParaRPr lang="da-DK" sz="3600" dirty="0">
              <a:solidFill>
                <a:srgbClr val="FF6600"/>
              </a:solidFill>
            </a:endParaRPr>
          </a:p>
        </p:txBody>
      </p:sp>
      <p:pic>
        <p:nvPicPr>
          <p:cNvPr id="6" name="Billede 5" descr="SN-logo 150x150"/>
          <p:cNvPicPr/>
          <p:nvPr/>
        </p:nvPicPr>
        <p:blipFill>
          <a:blip r:embed="rId3">
            <a:lum bright="2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502" y="6032049"/>
            <a:ext cx="669298" cy="6314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felt 2"/>
          <p:cNvSpPr txBox="1"/>
          <p:nvPr/>
        </p:nvSpPr>
        <p:spPr>
          <a:xfrm>
            <a:off x="3033030" y="47878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457200" y="1070285"/>
            <a:ext cx="8229600" cy="4525963"/>
          </a:xfrm>
        </p:spPr>
        <p:txBody>
          <a:bodyPr>
            <a:normAutofit fontScale="55000" lnSpcReduction="20000"/>
          </a:bodyPr>
          <a:lstStyle/>
          <a:p>
            <a:endParaRPr lang="da-DK" altLang="ja-JP" dirty="0">
              <a:solidFill>
                <a:schemeClr val="bg1"/>
              </a:solidFill>
              <a:latin typeface="Lucida Handwriting" charset="0"/>
              <a:cs typeface="Lucida Handwriting" charset="0"/>
            </a:endParaRPr>
          </a:p>
          <a:p>
            <a:pPr marL="0" indent="0">
              <a:buNone/>
            </a:pPr>
            <a:endParaRPr lang="da-DK" altLang="ja-JP" dirty="0" smtClean="0">
              <a:solidFill>
                <a:srgbClr val="FFD993"/>
              </a:solidFill>
              <a:latin typeface="Lucida Handwriting" charset="0"/>
              <a:cs typeface="Lucida Handwriting" charset="0"/>
            </a:endParaRPr>
          </a:p>
          <a:p>
            <a:pPr marL="0" indent="0">
              <a:buNone/>
            </a:pPr>
            <a:r>
              <a:rPr lang="da-DK" altLang="ja-JP" dirty="0" smtClean="0">
                <a:solidFill>
                  <a:srgbClr val="FFD993"/>
                </a:solidFill>
                <a:latin typeface="Lucida Handwriting" charset="0"/>
                <a:cs typeface="Lucida Handwriting" charset="0"/>
              </a:rPr>
              <a:t>6</a:t>
            </a:r>
            <a:r>
              <a:rPr lang="da-DK" altLang="ja-JP" dirty="0">
                <a:solidFill>
                  <a:srgbClr val="FFD993"/>
                </a:solidFill>
                <a:latin typeface="Lucida Handwriting" charset="0"/>
                <a:cs typeface="Lucida Handwriting" charset="0"/>
              </a:rPr>
              <a:t>. </a:t>
            </a:r>
            <a:r>
              <a:rPr lang="da-DK" altLang="ja-JP" dirty="0">
                <a:solidFill>
                  <a:srgbClr val="FFD993"/>
                </a:solidFill>
                <a:latin typeface="Verdana"/>
                <a:cs typeface="Verdana"/>
              </a:rPr>
              <a:t>COACHING:</a:t>
            </a:r>
          </a:p>
          <a:p>
            <a:pPr marL="0" indent="0">
              <a:buNone/>
            </a:pPr>
            <a:r>
              <a:rPr lang="da-DK" altLang="ja-JP" dirty="0">
                <a:solidFill>
                  <a:srgbClr val="FFD993"/>
                </a:solidFill>
                <a:latin typeface="Verdana"/>
                <a:cs typeface="Verdana"/>
              </a:rPr>
              <a:t>    </a:t>
            </a:r>
            <a:r>
              <a:rPr lang="da-DK" altLang="ja-JP" dirty="0" err="1" smtClean="0">
                <a:solidFill>
                  <a:srgbClr val="FFD993"/>
                </a:solidFill>
                <a:latin typeface="Verdana"/>
                <a:cs typeface="Verdana"/>
              </a:rPr>
              <a:t>individual</a:t>
            </a:r>
            <a:r>
              <a:rPr lang="da-DK" altLang="ja-JP" dirty="0" smtClean="0">
                <a:solidFill>
                  <a:srgbClr val="FFD993"/>
                </a:solidFill>
                <a:latin typeface="Verdana"/>
                <a:cs typeface="Verdana"/>
              </a:rPr>
              <a:t> potential/</a:t>
            </a:r>
            <a:r>
              <a:rPr lang="da-DK" altLang="ja-JP" dirty="0" err="1" smtClean="0">
                <a:solidFill>
                  <a:srgbClr val="FFD993"/>
                </a:solidFill>
                <a:latin typeface="Verdana"/>
                <a:cs typeface="Verdana"/>
              </a:rPr>
              <a:t>consciousness-raising</a:t>
            </a:r>
            <a:r>
              <a:rPr lang="da-DK" altLang="ja-JP" dirty="0" smtClean="0">
                <a:solidFill>
                  <a:srgbClr val="FFD993"/>
                </a:solidFill>
                <a:latin typeface="Verdana"/>
                <a:cs typeface="Verdana"/>
              </a:rPr>
              <a:t>/</a:t>
            </a:r>
            <a:r>
              <a:rPr lang="da-DK" altLang="ja-JP" dirty="0" err="1" smtClean="0">
                <a:solidFill>
                  <a:srgbClr val="FFD993"/>
                </a:solidFill>
                <a:latin typeface="Verdana"/>
                <a:cs typeface="Verdana"/>
              </a:rPr>
              <a:t>challenge</a:t>
            </a:r>
            <a:r>
              <a:rPr lang="da-DK" altLang="ja-JP" dirty="0" smtClean="0">
                <a:solidFill>
                  <a:srgbClr val="FFD993"/>
                </a:solidFill>
                <a:latin typeface="Verdana"/>
                <a:cs typeface="Verdana"/>
              </a:rPr>
              <a:t>/</a:t>
            </a:r>
            <a:r>
              <a:rPr lang="da-DK" altLang="ja-JP" dirty="0">
                <a:solidFill>
                  <a:srgbClr val="FFD993"/>
                </a:solidFill>
                <a:latin typeface="Verdana"/>
                <a:cs typeface="Verdana"/>
              </a:rPr>
              <a:t>motivation</a:t>
            </a:r>
          </a:p>
          <a:p>
            <a:pPr marL="0" indent="0">
              <a:buNone/>
            </a:pPr>
            <a:endParaRPr lang="da-DK" altLang="ja-JP" dirty="0">
              <a:solidFill>
                <a:srgbClr val="FFD993"/>
              </a:solidFill>
              <a:latin typeface="Verdana"/>
              <a:cs typeface="Verdana"/>
            </a:endParaRPr>
          </a:p>
          <a:p>
            <a:pPr marL="0" indent="0">
              <a:buNone/>
            </a:pPr>
            <a:r>
              <a:rPr lang="da-DK" altLang="ja-JP" dirty="0">
                <a:solidFill>
                  <a:srgbClr val="FFD993"/>
                </a:solidFill>
                <a:latin typeface="Verdana"/>
                <a:cs typeface="Verdana"/>
              </a:rPr>
              <a:t>7. </a:t>
            </a:r>
            <a:r>
              <a:rPr lang="da-DK" altLang="ja-JP" dirty="0" smtClean="0">
                <a:solidFill>
                  <a:srgbClr val="FFD993"/>
                </a:solidFill>
                <a:latin typeface="Verdana"/>
                <a:cs typeface="Verdana"/>
              </a:rPr>
              <a:t>REMEDIATION:</a:t>
            </a:r>
            <a:endParaRPr lang="da-DK" altLang="ja-JP" dirty="0">
              <a:solidFill>
                <a:srgbClr val="FFD993"/>
              </a:solidFill>
              <a:latin typeface="Verdana"/>
              <a:cs typeface="Verdana"/>
            </a:endParaRPr>
          </a:p>
          <a:p>
            <a:pPr marL="0" indent="0">
              <a:buNone/>
            </a:pPr>
            <a:r>
              <a:rPr lang="da-DK" altLang="ja-JP" dirty="0">
                <a:solidFill>
                  <a:srgbClr val="FFD993"/>
                </a:solidFill>
                <a:latin typeface="Verdana"/>
                <a:cs typeface="Verdana"/>
              </a:rPr>
              <a:t>    </a:t>
            </a:r>
            <a:r>
              <a:rPr lang="da-DK" altLang="ja-JP" dirty="0" err="1" smtClean="0">
                <a:solidFill>
                  <a:srgbClr val="FFD993"/>
                </a:solidFill>
                <a:latin typeface="Verdana"/>
                <a:cs typeface="Verdana"/>
              </a:rPr>
              <a:t>traditional</a:t>
            </a:r>
            <a:r>
              <a:rPr lang="da-DK" altLang="ja-JP" dirty="0" smtClean="0">
                <a:solidFill>
                  <a:srgbClr val="FFD993"/>
                </a:solidFill>
                <a:latin typeface="Verdana"/>
                <a:cs typeface="Verdana"/>
              </a:rPr>
              <a:t> media/new media</a:t>
            </a:r>
            <a:endParaRPr lang="da-DK" altLang="ja-JP" dirty="0">
              <a:solidFill>
                <a:srgbClr val="FFD993"/>
              </a:solidFill>
              <a:latin typeface="Verdana"/>
              <a:cs typeface="Verdana"/>
            </a:endParaRPr>
          </a:p>
          <a:p>
            <a:pPr marL="0" indent="0">
              <a:buNone/>
            </a:pPr>
            <a:r>
              <a:rPr lang="da-DK" altLang="ja-JP" dirty="0">
                <a:solidFill>
                  <a:srgbClr val="FFD993"/>
                </a:solidFill>
                <a:latin typeface="Verdana"/>
                <a:cs typeface="Verdana"/>
              </a:rPr>
              <a:t> </a:t>
            </a:r>
          </a:p>
          <a:p>
            <a:pPr marL="0" indent="0">
              <a:buNone/>
            </a:pPr>
            <a:r>
              <a:rPr lang="da-DK" altLang="ja-JP" dirty="0">
                <a:solidFill>
                  <a:srgbClr val="FFD993"/>
                </a:solidFill>
                <a:latin typeface="Verdana"/>
                <a:cs typeface="Verdana"/>
              </a:rPr>
              <a:t>8. </a:t>
            </a:r>
            <a:r>
              <a:rPr lang="da-DK" altLang="ja-JP" dirty="0" smtClean="0">
                <a:solidFill>
                  <a:srgbClr val="FFD993"/>
                </a:solidFill>
                <a:latin typeface="Verdana"/>
                <a:cs typeface="Verdana"/>
              </a:rPr>
              <a:t>MENTORSYSTEM:</a:t>
            </a:r>
            <a:endParaRPr lang="da-DK" altLang="ja-JP" dirty="0">
              <a:solidFill>
                <a:srgbClr val="FFD993"/>
              </a:solidFill>
              <a:latin typeface="Verdana"/>
              <a:cs typeface="Verdana"/>
            </a:endParaRPr>
          </a:p>
          <a:p>
            <a:pPr marL="0" indent="0">
              <a:buNone/>
            </a:pPr>
            <a:r>
              <a:rPr lang="da-DK" altLang="ja-JP" dirty="0">
                <a:solidFill>
                  <a:srgbClr val="FFD993"/>
                </a:solidFill>
                <a:latin typeface="Verdana"/>
                <a:cs typeface="Verdana"/>
              </a:rPr>
              <a:t>    </a:t>
            </a:r>
            <a:r>
              <a:rPr lang="da-DK" altLang="ja-JP" dirty="0" err="1" smtClean="0">
                <a:solidFill>
                  <a:srgbClr val="FFD993"/>
                </a:solidFill>
                <a:latin typeface="Verdana"/>
                <a:cs typeface="Verdana"/>
              </a:rPr>
              <a:t>dedication</a:t>
            </a:r>
            <a:r>
              <a:rPr lang="da-DK" altLang="ja-JP" dirty="0" smtClean="0">
                <a:solidFill>
                  <a:srgbClr val="FFD993"/>
                </a:solidFill>
                <a:latin typeface="Verdana"/>
                <a:cs typeface="Verdana"/>
              </a:rPr>
              <a:t>/</a:t>
            </a:r>
            <a:r>
              <a:rPr lang="da-DK" altLang="ja-JP" dirty="0" err="1" smtClean="0">
                <a:solidFill>
                  <a:srgbClr val="FFD993"/>
                </a:solidFill>
                <a:latin typeface="Verdana"/>
                <a:cs typeface="Verdana"/>
              </a:rPr>
              <a:t>common</a:t>
            </a:r>
            <a:r>
              <a:rPr lang="da-DK" altLang="ja-JP" dirty="0" smtClean="0">
                <a:solidFill>
                  <a:srgbClr val="FFD993"/>
                </a:solidFill>
                <a:latin typeface="Verdana"/>
                <a:cs typeface="Verdana"/>
              </a:rPr>
              <a:t> </a:t>
            </a:r>
            <a:r>
              <a:rPr lang="da-DK" altLang="ja-JP" dirty="0">
                <a:solidFill>
                  <a:srgbClr val="FFD993"/>
                </a:solidFill>
                <a:latin typeface="Verdana"/>
                <a:cs typeface="Verdana"/>
              </a:rPr>
              <a:t>reference</a:t>
            </a:r>
            <a:r>
              <a:rPr lang="da-DK" altLang="ja-JP" dirty="0" smtClean="0">
                <a:solidFill>
                  <a:srgbClr val="FFD993"/>
                </a:solidFill>
                <a:latin typeface="Verdana"/>
                <a:cs typeface="Verdana"/>
              </a:rPr>
              <a:t>/</a:t>
            </a:r>
            <a:r>
              <a:rPr lang="da-DK" altLang="ja-JP" dirty="0" err="1" smtClean="0">
                <a:solidFill>
                  <a:srgbClr val="FFD993"/>
                </a:solidFill>
                <a:latin typeface="Verdana"/>
                <a:cs typeface="Verdana"/>
              </a:rPr>
              <a:t>industry</a:t>
            </a:r>
            <a:r>
              <a:rPr lang="da-DK" altLang="ja-JP" dirty="0" smtClean="0">
                <a:solidFill>
                  <a:srgbClr val="FFD993"/>
                </a:solidFill>
                <a:latin typeface="Verdana"/>
                <a:cs typeface="Verdana"/>
              </a:rPr>
              <a:t> </a:t>
            </a:r>
            <a:r>
              <a:rPr lang="da-DK" altLang="ja-JP" dirty="0" err="1" smtClean="0">
                <a:solidFill>
                  <a:srgbClr val="FFD993"/>
                </a:solidFill>
                <a:latin typeface="Verdana"/>
                <a:cs typeface="Verdana"/>
              </a:rPr>
              <a:t>contact</a:t>
            </a:r>
            <a:endParaRPr lang="da-DK" altLang="ja-JP" dirty="0" smtClean="0">
              <a:solidFill>
                <a:srgbClr val="FFD993"/>
              </a:solidFill>
              <a:latin typeface="Verdana"/>
              <a:cs typeface="Verdana"/>
            </a:endParaRPr>
          </a:p>
          <a:p>
            <a:pPr marL="0" indent="0">
              <a:buNone/>
            </a:pPr>
            <a:endParaRPr lang="da-DK" altLang="ja-JP" dirty="0">
              <a:solidFill>
                <a:srgbClr val="FFD993"/>
              </a:solidFill>
              <a:latin typeface="Verdana"/>
              <a:cs typeface="Verdana"/>
            </a:endParaRPr>
          </a:p>
          <a:p>
            <a:pPr marL="0" indent="0">
              <a:buNone/>
            </a:pPr>
            <a:r>
              <a:rPr lang="da-DK" altLang="ja-JP" dirty="0">
                <a:solidFill>
                  <a:srgbClr val="FFD993"/>
                </a:solidFill>
                <a:latin typeface="Verdana"/>
                <a:cs typeface="Verdana"/>
              </a:rPr>
              <a:t>9. SHOWCASING:</a:t>
            </a:r>
          </a:p>
          <a:p>
            <a:pPr marL="0" indent="0">
              <a:buNone/>
            </a:pPr>
            <a:r>
              <a:rPr lang="da-DK" altLang="ja-JP" dirty="0">
                <a:solidFill>
                  <a:srgbClr val="FFD993"/>
                </a:solidFill>
                <a:latin typeface="Verdana"/>
                <a:cs typeface="Verdana"/>
              </a:rPr>
              <a:t>    </a:t>
            </a:r>
            <a:r>
              <a:rPr lang="da-DK" altLang="ja-JP" dirty="0" err="1" smtClean="0">
                <a:solidFill>
                  <a:srgbClr val="FFD993"/>
                </a:solidFill>
                <a:latin typeface="Verdana"/>
                <a:cs typeface="Verdana"/>
              </a:rPr>
              <a:t>gala</a:t>
            </a:r>
            <a:r>
              <a:rPr lang="da-DK" altLang="ja-JP" dirty="0" smtClean="0">
                <a:solidFill>
                  <a:srgbClr val="FFD993"/>
                </a:solidFill>
                <a:latin typeface="Verdana"/>
                <a:cs typeface="Verdana"/>
              </a:rPr>
              <a:t> premieres/festivals/web</a:t>
            </a:r>
            <a:endParaRPr lang="da-DK" altLang="ja-JP" dirty="0">
              <a:solidFill>
                <a:srgbClr val="FFD993"/>
              </a:solidFill>
              <a:latin typeface="Verdana"/>
              <a:cs typeface="Verdana"/>
            </a:endParaRPr>
          </a:p>
          <a:p>
            <a:pPr marL="0" indent="0">
              <a:buNone/>
            </a:pPr>
            <a:r>
              <a:rPr lang="da-DK" altLang="ja-JP" dirty="0">
                <a:solidFill>
                  <a:srgbClr val="FFD993"/>
                </a:solidFill>
                <a:latin typeface="Verdana"/>
                <a:cs typeface="Verdana"/>
              </a:rPr>
              <a:t> </a:t>
            </a:r>
          </a:p>
          <a:p>
            <a:pPr marL="0" indent="0">
              <a:buNone/>
            </a:pPr>
            <a:r>
              <a:rPr lang="da-DK" altLang="ja-JP" dirty="0">
                <a:solidFill>
                  <a:srgbClr val="FFD993"/>
                </a:solidFill>
                <a:latin typeface="Verdana"/>
                <a:cs typeface="Verdana"/>
              </a:rPr>
              <a:t>10. COMMUNITY:                     </a:t>
            </a:r>
          </a:p>
          <a:p>
            <a:pPr marL="0" indent="0">
              <a:buNone/>
            </a:pPr>
            <a:r>
              <a:rPr lang="da-DK" altLang="ja-JP" dirty="0">
                <a:solidFill>
                  <a:srgbClr val="FFD993"/>
                </a:solidFill>
                <a:latin typeface="Verdana"/>
                <a:cs typeface="Verdana"/>
              </a:rPr>
              <a:t>     </a:t>
            </a:r>
            <a:r>
              <a:rPr lang="da-DK" altLang="ja-JP" dirty="0" smtClean="0">
                <a:solidFill>
                  <a:srgbClr val="FFD993"/>
                </a:solidFill>
                <a:latin typeface="Verdana"/>
                <a:cs typeface="Verdana"/>
              </a:rPr>
              <a:t>virtual/reality/peers/professionals/Station </a:t>
            </a:r>
            <a:r>
              <a:rPr lang="da-DK" altLang="ja-JP" dirty="0" err="1" smtClean="0">
                <a:solidFill>
                  <a:srgbClr val="FFD993"/>
                </a:solidFill>
                <a:latin typeface="Verdana"/>
                <a:cs typeface="Verdana"/>
              </a:rPr>
              <a:t>Next</a:t>
            </a:r>
            <a:endParaRPr lang="da-DK" dirty="0">
              <a:solidFill>
                <a:srgbClr val="FFD993"/>
              </a:solidFill>
              <a:latin typeface="Verdana"/>
              <a:cs typeface="Verdana"/>
            </a:endParaRPr>
          </a:p>
          <a:p>
            <a:pPr marL="0" indent="0">
              <a:buNone/>
            </a:pPr>
            <a:endParaRPr lang="da-DK" altLang="ja-JP" dirty="0">
              <a:solidFill>
                <a:srgbClr val="FFD993"/>
              </a:solidFill>
              <a:latin typeface="Verdana"/>
              <a:cs typeface="Verdana"/>
            </a:endParaRPr>
          </a:p>
          <a:p>
            <a:pPr marL="0" indent="0">
              <a:buNone/>
            </a:pPr>
            <a:endParaRPr lang="da-DK" altLang="ja-JP" dirty="0">
              <a:solidFill>
                <a:srgbClr val="FFD993"/>
              </a:solidFill>
              <a:latin typeface="Verdana"/>
              <a:cs typeface="Verdana"/>
            </a:endParaRPr>
          </a:p>
          <a:p>
            <a:endParaRPr lang="da-DK" dirty="0">
              <a:latin typeface="Verdana"/>
              <a:cs typeface="Verdana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err="1"/>
              <a:t>Warsaw</a:t>
            </a:r>
            <a:r>
              <a:rPr lang="da-DK" dirty="0"/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129240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922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3600" dirty="0" smtClean="0">
                <a:solidFill>
                  <a:srgbClr val="FFD993"/>
                </a:solidFill>
              </a:rPr>
              <a:t>The pre-digital school - The world wide web</a:t>
            </a:r>
            <a:r>
              <a:rPr lang="da-DK" sz="3600" dirty="0" smtClean="0">
                <a:solidFill>
                  <a:srgbClr val="FFD993"/>
                </a:solidFill>
              </a:rPr>
              <a:t> </a:t>
            </a:r>
            <a:endParaRPr lang="da-DK" sz="3600" b="1" dirty="0">
              <a:solidFill>
                <a:srgbClr val="FFD993"/>
              </a:solidFill>
            </a:endParaRPr>
          </a:p>
        </p:txBody>
      </p:sp>
      <p:pic>
        <p:nvPicPr>
          <p:cNvPr id="6" name="Billede 5" descr="SN-logo 150x150"/>
          <p:cNvPicPr/>
          <p:nvPr/>
        </p:nvPicPr>
        <p:blipFill>
          <a:blip r:embed="rId3">
            <a:lum bright="2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502" y="6032049"/>
            <a:ext cx="669298" cy="6314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felt 2"/>
          <p:cNvSpPr txBox="1"/>
          <p:nvPr/>
        </p:nvSpPr>
        <p:spPr>
          <a:xfrm>
            <a:off x="3033030" y="47878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err="1"/>
              <a:t>Warsaw</a:t>
            </a:r>
            <a:r>
              <a:rPr lang="da-DK" dirty="0"/>
              <a:t> 2015</a:t>
            </a:r>
          </a:p>
        </p:txBody>
      </p:sp>
      <p:pic>
        <p:nvPicPr>
          <p:cNvPr id="13" name="Billede 12" descr="Skærmbillede 2014-11-04 kl. 07.54.4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7" y="1042467"/>
            <a:ext cx="7690365" cy="4989582"/>
          </a:xfrm>
          <a:prstGeom prst="rect">
            <a:avLst/>
          </a:prstGeom>
          <a:solidFill>
            <a:srgbClr val="434226"/>
          </a:solidFill>
        </p:spPr>
      </p:pic>
    </p:spTree>
    <p:extLst>
      <p:ext uri="{BB962C8B-B14F-4D97-AF65-F5344CB8AC3E}">
        <p14:creationId xmlns:p14="http://schemas.microsoft.com/office/powerpoint/2010/main" val="53506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3686"/>
            <a:ext cx="8229600" cy="1143000"/>
          </a:xfrm>
        </p:spPr>
        <p:txBody>
          <a:bodyPr>
            <a:noAutofit/>
          </a:bodyPr>
          <a:lstStyle/>
          <a:p>
            <a:r>
              <a:rPr lang="da-DK" sz="3600" dirty="0" smtClean="0">
                <a:solidFill>
                  <a:srgbClr val="FFD993"/>
                </a:solidFill>
                <a:latin typeface="Verdana"/>
                <a:cs typeface="Verdana"/>
              </a:rPr>
              <a:t>Power </a:t>
            </a:r>
            <a:r>
              <a:rPr lang="da-DK" sz="3600" dirty="0" err="1" smtClean="0">
                <a:solidFill>
                  <a:srgbClr val="FFD993"/>
                </a:solidFill>
                <a:latin typeface="Verdana"/>
                <a:cs typeface="Verdana"/>
              </a:rPr>
              <a:t>law</a:t>
            </a:r>
            <a:r>
              <a:rPr lang="da-DK" sz="3600" dirty="0" smtClean="0">
                <a:solidFill>
                  <a:srgbClr val="FFD993"/>
                </a:solidFill>
                <a:latin typeface="Verdana"/>
                <a:cs typeface="Verdana"/>
              </a:rPr>
              <a:t> of Participation</a:t>
            </a:r>
            <a:endParaRPr lang="da-DK" sz="3600" dirty="0">
              <a:solidFill>
                <a:srgbClr val="FF6600"/>
              </a:solidFill>
            </a:endParaRPr>
          </a:p>
        </p:txBody>
      </p:sp>
      <p:pic>
        <p:nvPicPr>
          <p:cNvPr id="6" name="Billede 5" descr="SN-logo 150x150"/>
          <p:cNvPicPr/>
          <p:nvPr/>
        </p:nvPicPr>
        <p:blipFill>
          <a:blip r:embed="rId3">
            <a:lum bright="2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502" y="6032049"/>
            <a:ext cx="669298" cy="6314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felt 2"/>
          <p:cNvSpPr txBox="1"/>
          <p:nvPr/>
        </p:nvSpPr>
        <p:spPr>
          <a:xfrm>
            <a:off x="3033030" y="47878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457200" y="1070285"/>
            <a:ext cx="8229600" cy="4525963"/>
          </a:xfrm>
        </p:spPr>
        <p:txBody>
          <a:bodyPr>
            <a:normAutofit/>
          </a:bodyPr>
          <a:lstStyle/>
          <a:p>
            <a:endParaRPr lang="da-DK" altLang="ja-JP" dirty="0">
              <a:solidFill>
                <a:schemeClr val="bg1"/>
              </a:solidFill>
              <a:latin typeface="Lucida Handwriting" charset="0"/>
              <a:cs typeface="Lucida Handwriting" charset="0"/>
            </a:endParaRPr>
          </a:p>
          <a:p>
            <a:pPr marL="0" indent="0">
              <a:buNone/>
            </a:pPr>
            <a:endParaRPr lang="da-DK" altLang="ja-JP" dirty="0" smtClean="0">
              <a:solidFill>
                <a:srgbClr val="FFD993"/>
              </a:solidFill>
              <a:latin typeface="Lucida Handwriting" charset="0"/>
              <a:cs typeface="Lucida Handwriting" charset="0"/>
            </a:endParaRPr>
          </a:p>
          <a:p>
            <a:pPr marL="0" indent="0">
              <a:buNone/>
            </a:pPr>
            <a:endParaRPr lang="da-DK" altLang="ja-JP" dirty="0">
              <a:solidFill>
                <a:srgbClr val="FFD993"/>
              </a:solidFill>
              <a:latin typeface="Verdana"/>
              <a:cs typeface="Verdana"/>
            </a:endParaRPr>
          </a:p>
          <a:p>
            <a:endParaRPr lang="da-DK" dirty="0">
              <a:latin typeface="Verdana"/>
              <a:cs typeface="Verdana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err="1"/>
              <a:t>Warsaw</a:t>
            </a:r>
            <a:r>
              <a:rPr lang="da-DK" dirty="0"/>
              <a:t> 2015</a:t>
            </a:r>
          </a:p>
        </p:txBody>
      </p:sp>
      <p:pic>
        <p:nvPicPr>
          <p:cNvPr id="9" name="Billede 8" descr="Skærmbillede 2014-11-04 kl. 19.26.2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1070285"/>
            <a:ext cx="7899400" cy="4902200"/>
          </a:xfrm>
          <a:prstGeom prst="rect">
            <a:avLst/>
          </a:prstGeom>
        </p:spPr>
      </p:pic>
      <p:graphicFrame>
        <p:nvGraphicFramePr>
          <p:cNvPr id="10" name="Tabel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191378"/>
              </p:ext>
            </p:extLst>
          </p:nvPr>
        </p:nvGraphicFramePr>
        <p:xfrm>
          <a:off x="787400" y="1070285"/>
          <a:ext cx="7899400" cy="4902200"/>
        </p:xfrm>
        <a:graphic>
          <a:graphicData uri="http://schemas.openxmlformats.org/drawingml/2006/table">
            <a:tbl>
              <a:tblPr/>
              <a:tblGrid>
                <a:gridCol w="7899400"/>
              </a:tblGrid>
              <a:tr h="4902200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76200" cmpd="sng">
                      <a:solidFill>
                        <a:srgbClr val="FF6600"/>
                      </a:solidFill>
                      <a:prstDash val="solid"/>
                    </a:lnL>
                    <a:lnR w="76200" cmpd="sng">
                      <a:solidFill>
                        <a:srgbClr val="FF6600"/>
                      </a:solidFill>
                      <a:prstDash val="solid"/>
                    </a:lnR>
                    <a:lnT w="76200" cmpd="sng">
                      <a:solidFill>
                        <a:srgbClr val="FF6600"/>
                      </a:solidFill>
                      <a:prstDash val="solid"/>
                    </a:lnT>
                    <a:lnB w="76200" cmpd="sng">
                      <a:solidFill>
                        <a:srgbClr val="FF66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680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SN-logo 150x150"/>
          <p:cNvPicPr/>
          <p:nvPr/>
        </p:nvPicPr>
        <p:blipFill>
          <a:blip r:embed="rId3">
            <a:lum bright="2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502" y="6032049"/>
            <a:ext cx="669298" cy="631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Billede 1" descr="iMac,-iPad,-iPhone-med-SmaaP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" t="11633" r="362" b="8522"/>
          <a:stretch/>
        </p:blipFill>
        <p:spPr>
          <a:xfrm>
            <a:off x="1033498" y="350359"/>
            <a:ext cx="6822111" cy="5758784"/>
          </a:xfrm>
          <a:prstGeom prst="rect">
            <a:avLst/>
          </a:prstGeom>
        </p:spPr>
      </p:pic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err="1"/>
              <a:t>Warsaw</a:t>
            </a:r>
            <a:r>
              <a:rPr lang="da-DK" dirty="0"/>
              <a:t> 2015</a:t>
            </a:r>
          </a:p>
        </p:txBody>
      </p:sp>
      <p:sp>
        <p:nvSpPr>
          <p:cNvPr id="5" name="Tekstfelt 4"/>
          <p:cNvSpPr txBox="1"/>
          <p:nvPr/>
        </p:nvSpPr>
        <p:spPr>
          <a:xfrm>
            <a:off x="481695" y="350359"/>
            <a:ext cx="8205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Char char="-"/>
            </a:pPr>
            <a:r>
              <a:rPr lang="da-DK" sz="3600" dirty="0" smtClean="0">
                <a:solidFill>
                  <a:srgbClr val="FFD993"/>
                </a:solidFill>
              </a:rPr>
              <a:t>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3454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3686"/>
            <a:ext cx="8229600" cy="1143000"/>
          </a:xfrm>
        </p:spPr>
        <p:txBody>
          <a:bodyPr>
            <a:noAutofit/>
          </a:bodyPr>
          <a:lstStyle/>
          <a:p>
            <a:r>
              <a:rPr lang="en-GB" sz="3600" dirty="0" smtClean="0">
                <a:solidFill>
                  <a:srgbClr val="FFD993"/>
                </a:solidFill>
                <a:latin typeface="Verdana"/>
                <a:cs typeface="Verdana"/>
              </a:rPr>
              <a:t>Our</a:t>
            </a:r>
            <a:r>
              <a:rPr lang="da-DK" sz="3600" dirty="0" smtClean="0">
                <a:solidFill>
                  <a:srgbClr val="FFD993"/>
                </a:solidFill>
                <a:latin typeface="Verdana"/>
                <a:cs typeface="Verdana"/>
              </a:rPr>
              <a:t> </a:t>
            </a:r>
            <a:r>
              <a:rPr lang="en-GB" sz="3600" dirty="0" smtClean="0">
                <a:solidFill>
                  <a:srgbClr val="FFD993"/>
                </a:solidFill>
                <a:latin typeface="Verdana"/>
                <a:cs typeface="Verdana"/>
              </a:rPr>
              <a:t>experience</a:t>
            </a:r>
            <a:endParaRPr lang="en-GB" sz="3600" dirty="0">
              <a:solidFill>
                <a:srgbClr val="FFD993"/>
              </a:solidFill>
              <a:latin typeface="Verdana"/>
              <a:cs typeface="Verdana"/>
            </a:endParaRPr>
          </a:p>
        </p:txBody>
      </p:sp>
      <p:pic>
        <p:nvPicPr>
          <p:cNvPr id="6" name="Billede 5" descr="SN-logo 150x150"/>
          <p:cNvPicPr/>
          <p:nvPr/>
        </p:nvPicPr>
        <p:blipFill>
          <a:blip r:embed="rId3">
            <a:lum bright="2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502" y="6032049"/>
            <a:ext cx="669298" cy="6314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felt 2"/>
          <p:cNvSpPr txBox="1"/>
          <p:nvPr/>
        </p:nvSpPr>
        <p:spPr>
          <a:xfrm>
            <a:off x="3033030" y="47878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699982" y="1070285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1800" dirty="0" smtClean="0">
                <a:solidFill>
                  <a:srgbClr val="FFD993"/>
                </a:solidFill>
                <a:latin typeface="Verdana"/>
                <a:cs typeface="Verdana"/>
              </a:rPr>
              <a:t>Starting a film school </a:t>
            </a:r>
            <a:r>
              <a:rPr lang="en-GB" sz="1800" dirty="0" smtClean="0">
                <a:solidFill>
                  <a:srgbClr val="FFD993"/>
                </a:solidFill>
                <a:latin typeface="Verdana"/>
                <a:cs typeface="Verdana"/>
              </a:rPr>
              <a:t>targeted at young people : </a:t>
            </a:r>
          </a:p>
          <a:p>
            <a:pPr>
              <a:lnSpc>
                <a:spcPct val="150000"/>
              </a:lnSpc>
            </a:pPr>
            <a:r>
              <a:rPr lang="en-GB" sz="1800" dirty="0" smtClean="0">
                <a:solidFill>
                  <a:srgbClr val="FFD993"/>
                </a:solidFill>
                <a:latin typeface="Verdana"/>
                <a:cs typeface="Verdana"/>
              </a:rPr>
              <a:t>We made </a:t>
            </a:r>
            <a:r>
              <a:rPr lang="en-GB" sz="1800" dirty="0" smtClean="0">
                <a:solidFill>
                  <a:srgbClr val="FFD993"/>
                </a:solidFill>
                <a:latin typeface="Verdana"/>
                <a:cs typeface="Verdana"/>
              </a:rPr>
              <a:t>a pilot project – </a:t>
            </a:r>
            <a:r>
              <a:rPr lang="en-GB" sz="1800" dirty="0" smtClean="0">
                <a:solidFill>
                  <a:srgbClr val="FFD993"/>
                </a:solidFill>
                <a:latin typeface="Verdana"/>
                <a:cs typeface="Verdana"/>
              </a:rPr>
              <a:t>recorded </a:t>
            </a:r>
            <a:r>
              <a:rPr lang="en-GB" sz="1800" dirty="0" smtClean="0">
                <a:solidFill>
                  <a:srgbClr val="FFD993"/>
                </a:solidFill>
                <a:latin typeface="Verdana"/>
                <a:cs typeface="Verdana"/>
              </a:rPr>
              <a:t>it – </a:t>
            </a:r>
            <a:r>
              <a:rPr lang="en-GB" sz="1800" dirty="0" smtClean="0">
                <a:solidFill>
                  <a:srgbClr val="FFD993"/>
                </a:solidFill>
                <a:latin typeface="Verdana"/>
                <a:cs typeface="Verdana"/>
              </a:rPr>
              <a:t>showed </a:t>
            </a:r>
            <a:r>
              <a:rPr lang="en-GB" sz="1800" dirty="0" smtClean="0">
                <a:solidFill>
                  <a:srgbClr val="FFD993"/>
                </a:solidFill>
                <a:latin typeface="Verdana"/>
                <a:cs typeface="Verdana"/>
              </a:rPr>
              <a:t>it</a:t>
            </a:r>
          </a:p>
          <a:p>
            <a:pPr>
              <a:lnSpc>
                <a:spcPct val="150000"/>
              </a:lnSpc>
            </a:pPr>
            <a:r>
              <a:rPr lang="en-GB" sz="1800" dirty="0" smtClean="0">
                <a:solidFill>
                  <a:srgbClr val="FFD993"/>
                </a:solidFill>
                <a:latin typeface="Verdana"/>
                <a:cs typeface="Verdana"/>
              </a:rPr>
              <a:t>Go</a:t>
            </a:r>
            <a:r>
              <a:rPr lang="en-GB" sz="1800" dirty="0" smtClean="0">
                <a:solidFill>
                  <a:srgbClr val="FFD993"/>
                </a:solidFill>
                <a:latin typeface="Verdana"/>
                <a:cs typeface="Verdana"/>
              </a:rPr>
              <a:t>t </a:t>
            </a:r>
            <a:r>
              <a:rPr lang="en-GB" sz="1800" dirty="0" smtClean="0">
                <a:solidFill>
                  <a:srgbClr val="FFD993"/>
                </a:solidFill>
                <a:latin typeface="Verdana"/>
                <a:cs typeface="Verdana"/>
              </a:rPr>
              <a:t>the support from film makers, the industry, politicians, education system</a:t>
            </a:r>
          </a:p>
          <a:p>
            <a:pPr>
              <a:lnSpc>
                <a:spcPct val="150000"/>
              </a:lnSpc>
            </a:pPr>
            <a:r>
              <a:rPr lang="en-GB" sz="1800" dirty="0" smtClean="0">
                <a:solidFill>
                  <a:srgbClr val="FFD993"/>
                </a:solidFill>
                <a:latin typeface="Verdana"/>
                <a:cs typeface="Verdana"/>
              </a:rPr>
              <a:t>Found</a:t>
            </a:r>
            <a:r>
              <a:rPr lang="en-GB" sz="1800" dirty="0" smtClean="0">
                <a:solidFill>
                  <a:srgbClr val="FFD993"/>
                </a:solidFill>
                <a:latin typeface="Verdana"/>
                <a:cs typeface="Verdana"/>
              </a:rPr>
              <a:t> </a:t>
            </a:r>
            <a:r>
              <a:rPr lang="en-GB" sz="1800" dirty="0">
                <a:solidFill>
                  <a:srgbClr val="FFD993"/>
                </a:solidFill>
                <a:latin typeface="Verdana"/>
                <a:cs typeface="Verdana"/>
              </a:rPr>
              <a:t>a professional </a:t>
            </a:r>
            <a:r>
              <a:rPr lang="en-GB" sz="1800" dirty="0" smtClean="0">
                <a:solidFill>
                  <a:srgbClr val="FFD993"/>
                </a:solidFill>
                <a:latin typeface="Verdana"/>
                <a:cs typeface="Verdana"/>
              </a:rPr>
              <a:t>environment</a:t>
            </a:r>
          </a:p>
          <a:p>
            <a:pPr>
              <a:lnSpc>
                <a:spcPct val="150000"/>
              </a:lnSpc>
            </a:pPr>
            <a:r>
              <a:rPr lang="en-GB" sz="1800" dirty="0" smtClean="0">
                <a:solidFill>
                  <a:srgbClr val="FFD993"/>
                </a:solidFill>
                <a:latin typeface="Verdana"/>
                <a:cs typeface="Verdana"/>
              </a:rPr>
              <a:t>Use</a:t>
            </a:r>
            <a:r>
              <a:rPr lang="en-GB" sz="1800" dirty="0" smtClean="0">
                <a:solidFill>
                  <a:srgbClr val="FFD993"/>
                </a:solidFill>
                <a:latin typeface="Verdana"/>
                <a:cs typeface="Verdana"/>
              </a:rPr>
              <a:t> </a:t>
            </a:r>
            <a:r>
              <a:rPr lang="en-GB" sz="1800" dirty="0" smtClean="0">
                <a:solidFill>
                  <a:srgbClr val="FFD993"/>
                </a:solidFill>
                <a:latin typeface="Verdana"/>
                <a:cs typeface="Verdana"/>
              </a:rPr>
              <a:t>film makers as teachers</a:t>
            </a:r>
          </a:p>
          <a:p>
            <a:pPr>
              <a:lnSpc>
                <a:spcPct val="150000"/>
              </a:lnSpc>
            </a:pPr>
            <a:r>
              <a:rPr lang="en-GB" sz="1800" dirty="0" smtClean="0">
                <a:solidFill>
                  <a:srgbClr val="FFD993"/>
                </a:solidFill>
                <a:latin typeface="Verdana"/>
                <a:cs typeface="Verdana"/>
              </a:rPr>
              <a:t>Use </a:t>
            </a:r>
            <a:r>
              <a:rPr lang="en-GB" sz="1800" dirty="0" smtClean="0">
                <a:solidFill>
                  <a:srgbClr val="FFD993"/>
                </a:solidFill>
                <a:latin typeface="Verdana"/>
                <a:cs typeface="Verdana"/>
              </a:rPr>
              <a:t>professional </a:t>
            </a:r>
            <a:r>
              <a:rPr lang="en-GB" sz="1800" dirty="0">
                <a:solidFill>
                  <a:srgbClr val="FFD993"/>
                </a:solidFill>
                <a:latin typeface="Verdana"/>
                <a:cs typeface="Verdana"/>
              </a:rPr>
              <a:t>methods, materials and </a:t>
            </a:r>
            <a:r>
              <a:rPr lang="en-GB" sz="1800" dirty="0" smtClean="0">
                <a:solidFill>
                  <a:srgbClr val="FFD993"/>
                </a:solidFill>
                <a:latin typeface="Verdana"/>
                <a:cs typeface="Verdana"/>
              </a:rPr>
              <a:t>equipment</a:t>
            </a:r>
          </a:p>
          <a:p>
            <a:pPr>
              <a:lnSpc>
                <a:spcPct val="150000"/>
              </a:lnSpc>
            </a:pPr>
            <a:r>
              <a:rPr lang="en-GB" sz="1800" dirty="0" smtClean="0">
                <a:solidFill>
                  <a:srgbClr val="FFD993"/>
                </a:solidFill>
                <a:latin typeface="Verdana"/>
                <a:cs typeface="Verdana"/>
              </a:rPr>
              <a:t>Use </a:t>
            </a:r>
            <a:r>
              <a:rPr lang="en-GB" sz="1800" dirty="0" smtClean="0">
                <a:solidFill>
                  <a:srgbClr val="FFD993"/>
                </a:solidFill>
                <a:latin typeface="Verdana"/>
                <a:cs typeface="Verdana"/>
              </a:rPr>
              <a:t>digital learning tools</a:t>
            </a:r>
          </a:p>
          <a:p>
            <a:pPr>
              <a:lnSpc>
                <a:spcPct val="150000"/>
              </a:lnSpc>
            </a:pPr>
            <a:r>
              <a:rPr lang="en-GB" sz="1800" dirty="0">
                <a:solidFill>
                  <a:srgbClr val="FFD993"/>
                </a:solidFill>
                <a:latin typeface="Verdana"/>
                <a:cs typeface="Verdana"/>
              </a:rPr>
              <a:t>P</a:t>
            </a:r>
            <a:r>
              <a:rPr lang="en-GB" sz="1800" dirty="0" smtClean="0">
                <a:solidFill>
                  <a:srgbClr val="FFD993"/>
                </a:solidFill>
                <a:latin typeface="Verdana"/>
                <a:cs typeface="Verdana"/>
              </a:rPr>
              <a:t>rovide </a:t>
            </a:r>
            <a:r>
              <a:rPr lang="en-GB" sz="1800" dirty="0" smtClean="0">
                <a:solidFill>
                  <a:srgbClr val="FFD993"/>
                </a:solidFill>
                <a:latin typeface="Verdana"/>
                <a:cs typeface="Verdana"/>
              </a:rPr>
              <a:t>the professionals with teaching materials/activities</a:t>
            </a:r>
          </a:p>
          <a:p>
            <a:pPr>
              <a:lnSpc>
                <a:spcPct val="150000"/>
              </a:lnSpc>
            </a:pPr>
            <a:r>
              <a:rPr lang="en-GB" sz="1800" dirty="0" smtClean="0">
                <a:solidFill>
                  <a:srgbClr val="FFD993"/>
                </a:solidFill>
                <a:latin typeface="Verdana"/>
                <a:cs typeface="Verdana"/>
              </a:rPr>
              <a:t>Stick to our principles: </a:t>
            </a:r>
            <a:r>
              <a:rPr lang="en-GB" sz="2000" dirty="0" smtClean="0">
                <a:solidFill>
                  <a:srgbClr val="FFD993"/>
                </a:solidFill>
                <a:latin typeface="Verdana"/>
                <a:cs typeface="Verdana"/>
              </a:rPr>
              <a:t>Hands </a:t>
            </a:r>
            <a:r>
              <a:rPr lang="en-GB" sz="2000" dirty="0" smtClean="0">
                <a:solidFill>
                  <a:srgbClr val="FFD993"/>
                </a:solidFill>
                <a:latin typeface="Verdana"/>
                <a:cs typeface="Verdana"/>
              </a:rPr>
              <a:t>on and Stand up</a:t>
            </a:r>
            <a:endParaRPr lang="en-GB" sz="2000" dirty="0">
              <a:solidFill>
                <a:srgbClr val="FFD993"/>
              </a:solidFill>
              <a:latin typeface="Verdana"/>
              <a:cs typeface="Verdana"/>
            </a:endParaRPr>
          </a:p>
          <a:p>
            <a:pPr>
              <a:lnSpc>
                <a:spcPct val="150000"/>
              </a:lnSpc>
            </a:pPr>
            <a:endParaRPr lang="en-GB" sz="1800" dirty="0">
              <a:solidFill>
                <a:srgbClr val="FFD993"/>
              </a:solidFill>
              <a:latin typeface="Verdana"/>
              <a:cs typeface="Verdana"/>
            </a:endParaRPr>
          </a:p>
          <a:p>
            <a:pPr>
              <a:lnSpc>
                <a:spcPct val="150000"/>
              </a:lnSpc>
            </a:pPr>
            <a:endParaRPr lang="da-DK" altLang="ja-JP" sz="18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0" indent="0">
              <a:lnSpc>
                <a:spcPct val="150000"/>
              </a:lnSpc>
              <a:buNone/>
            </a:pPr>
            <a:endParaRPr lang="da-DK" altLang="ja-JP" dirty="0" smtClean="0">
              <a:solidFill>
                <a:srgbClr val="FFD993"/>
              </a:solidFill>
              <a:latin typeface="Lucida Handwriting" charset="0"/>
              <a:cs typeface="Lucida Handwriting" charset="0"/>
            </a:endParaRPr>
          </a:p>
          <a:p>
            <a:pPr marL="0" indent="0">
              <a:buNone/>
            </a:pPr>
            <a:endParaRPr lang="da-DK" altLang="ja-JP" dirty="0">
              <a:solidFill>
                <a:srgbClr val="FFD993"/>
              </a:solidFill>
              <a:latin typeface="Verdana"/>
              <a:cs typeface="Verdana"/>
            </a:endParaRPr>
          </a:p>
          <a:p>
            <a:endParaRPr lang="da-DK" dirty="0">
              <a:latin typeface="Verdana"/>
              <a:cs typeface="Verdana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err="1"/>
              <a:t>Warsaw</a:t>
            </a:r>
            <a:r>
              <a:rPr lang="da-DK" dirty="0"/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275988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922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a-DK" sz="3600" dirty="0" smtClean="0">
                <a:solidFill>
                  <a:srgbClr val="FFD993"/>
                </a:solidFill>
                <a:latin typeface="Verdana"/>
                <a:cs typeface="Verdana"/>
              </a:rPr>
              <a:t/>
            </a:r>
            <a:br>
              <a:rPr lang="da-DK" sz="3600" dirty="0" smtClean="0">
                <a:solidFill>
                  <a:srgbClr val="FFD993"/>
                </a:solidFill>
                <a:latin typeface="Verdana"/>
                <a:cs typeface="Verdana"/>
              </a:rPr>
            </a:br>
            <a:r>
              <a:rPr lang="en-AU" dirty="0" smtClean="0">
                <a:solidFill>
                  <a:srgbClr val="FFD993"/>
                </a:solidFill>
                <a:cs typeface="Verdana"/>
              </a:rPr>
              <a:t>My presentation</a:t>
            </a:r>
            <a:endParaRPr lang="en-AU" dirty="0">
              <a:solidFill>
                <a:srgbClr val="FF6600"/>
              </a:solidFill>
              <a:cs typeface="Verdana"/>
            </a:endParaRPr>
          </a:p>
        </p:txBody>
      </p:sp>
      <p:pic>
        <p:nvPicPr>
          <p:cNvPr id="6" name="Billede 5" descr="SN-logo 150x150"/>
          <p:cNvPicPr/>
          <p:nvPr/>
        </p:nvPicPr>
        <p:blipFill>
          <a:blip r:embed="rId3">
            <a:lum bright="2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502" y="6032049"/>
            <a:ext cx="669298" cy="6314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felt 2"/>
          <p:cNvSpPr txBox="1"/>
          <p:nvPr/>
        </p:nvSpPr>
        <p:spPr>
          <a:xfrm>
            <a:off x="3033030" y="47878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smtClean="0">
                <a:solidFill>
                  <a:srgbClr val="FFD993"/>
                </a:solidFill>
              </a:rPr>
              <a:t>How and why the initiative was started? </a:t>
            </a:r>
          </a:p>
          <a:p>
            <a:endParaRPr lang="en-AU" dirty="0" smtClean="0">
              <a:solidFill>
                <a:srgbClr val="FFD993"/>
              </a:solidFill>
            </a:endParaRPr>
          </a:p>
          <a:p>
            <a:r>
              <a:rPr lang="en-AU" dirty="0" smtClean="0">
                <a:solidFill>
                  <a:srgbClr val="FFD993"/>
                </a:solidFill>
              </a:rPr>
              <a:t>The pedagogical and film professional platform</a:t>
            </a:r>
          </a:p>
          <a:p>
            <a:endParaRPr lang="en-AU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err="1"/>
              <a:t>Warsaw</a:t>
            </a:r>
            <a:r>
              <a:rPr lang="da-DK" dirty="0"/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53506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SN-logo 150x150"/>
          <p:cNvPicPr/>
          <p:nvPr/>
        </p:nvPicPr>
        <p:blipFill>
          <a:blip r:embed="rId3">
            <a:lum bright="2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502" y="6032049"/>
            <a:ext cx="669298" cy="6314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felt 2"/>
          <p:cNvSpPr txBox="1"/>
          <p:nvPr/>
        </p:nvSpPr>
        <p:spPr>
          <a:xfrm>
            <a:off x="3033030" y="47878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err="1"/>
              <a:t>Warsaw</a:t>
            </a:r>
            <a:r>
              <a:rPr lang="da-DK" dirty="0"/>
              <a:t> 2015</a:t>
            </a:r>
          </a:p>
        </p:txBody>
      </p:sp>
      <p:sp>
        <p:nvSpPr>
          <p:cNvPr id="8" name="Rektangel 7"/>
          <p:cNvSpPr/>
          <p:nvPr/>
        </p:nvSpPr>
        <p:spPr>
          <a:xfrm>
            <a:off x="634968" y="1305450"/>
            <a:ext cx="805183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 dirty="0" smtClean="0">
                <a:solidFill>
                  <a:srgbClr val="FFD993"/>
                </a:solidFill>
              </a:rPr>
              <a:t>To promote awareness of the production of film/media and media pedagogy in Denmark .</a:t>
            </a:r>
            <a:endParaRPr lang="en-GB" dirty="0" smtClean="0">
              <a:solidFill>
                <a:srgbClr val="FFD993"/>
              </a:solidFill>
            </a:endParaRPr>
          </a:p>
          <a:p>
            <a:r>
              <a:rPr lang="en-GB" sz="2400" dirty="0" smtClean="0">
                <a:solidFill>
                  <a:srgbClr val="FFD993"/>
                </a:solidFill>
              </a:rPr>
              <a:t> 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 smtClean="0">
                <a:solidFill>
                  <a:srgbClr val="FFD993"/>
                </a:solidFill>
              </a:rPr>
              <a:t>To give children and young people with different backgrounds  the opportunity to understand and express themselves through film/ media.</a:t>
            </a:r>
          </a:p>
          <a:p>
            <a:r>
              <a:rPr lang="en-GB" sz="2400" dirty="0" smtClean="0">
                <a:solidFill>
                  <a:srgbClr val="FFD993"/>
                </a:solidFill>
              </a:rPr>
              <a:t> 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 smtClean="0">
                <a:solidFill>
                  <a:srgbClr val="FFD993"/>
                </a:solidFill>
              </a:rPr>
              <a:t>To promote and stimulate active interaction between the education system and the whole film, television and multimedia industry and related areas.</a:t>
            </a:r>
          </a:p>
          <a:p>
            <a:pPr marL="342900" indent="-342900">
              <a:buFont typeface="Arial"/>
              <a:buChar char="•"/>
            </a:pPr>
            <a:endParaRPr lang="en-GB" sz="2400" dirty="0" smtClean="0">
              <a:solidFill>
                <a:srgbClr val="FFD993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 smtClean="0">
                <a:solidFill>
                  <a:srgbClr val="FFD993"/>
                </a:solidFill>
              </a:rPr>
              <a:t>To inspire  towards giving media a higher priority in the education system.</a:t>
            </a:r>
            <a:endParaRPr lang="en-GB" sz="2400" dirty="0">
              <a:solidFill>
                <a:srgbClr val="FFD993"/>
              </a:solidFill>
            </a:endParaRPr>
          </a:p>
        </p:txBody>
      </p:sp>
      <p:sp>
        <p:nvSpPr>
          <p:cNvPr id="9" name="Tekstfelt 8"/>
          <p:cNvSpPr txBox="1"/>
          <p:nvPr/>
        </p:nvSpPr>
        <p:spPr>
          <a:xfrm>
            <a:off x="877749" y="186738"/>
            <a:ext cx="7139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000" dirty="0" smtClean="0">
                <a:solidFill>
                  <a:srgbClr val="FFD993"/>
                </a:solidFill>
              </a:rPr>
              <a:t>Station </a:t>
            </a:r>
            <a:r>
              <a:rPr lang="en-GB" sz="4000" dirty="0" smtClean="0">
                <a:solidFill>
                  <a:srgbClr val="FFD993"/>
                </a:solidFill>
              </a:rPr>
              <a:t>Next</a:t>
            </a:r>
            <a:r>
              <a:rPr lang="da-DK" sz="4000" dirty="0" smtClean="0">
                <a:solidFill>
                  <a:srgbClr val="FFD993"/>
                </a:solidFill>
              </a:rPr>
              <a:t> -Major </a:t>
            </a:r>
            <a:r>
              <a:rPr lang="en-GB" sz="4000" dirty="0" smtClean="0">
                <a:solidFill>
                  <a:srgbClr val="FFD993"/>
                </a:solidFill>
              </a:rPr>
              <a:t>Aims</a:t>
            </a:r>
            <a:endParaRPr lang="en-GB" sz="4000" dirty="0">
              <a:solidFill>
                <a:srgbClr val="FFD9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6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SN-logo 150x150"/>
          <p:cNvPicPr/>
          <p:nvPr/>
        </p:nvPicPr>
        <p:blipFill>
          <a:blip r:embed="rId3">
            <a:lum bright="2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502" y="6032049"/>
            <a:ext cx="669298" cy="6314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felt 2"/>
          <p:cNvSpPr txBox="1"/>
          <p:nvPr/>
        </p:nvSpPr>
        <p:spPr>
          <a:xfrm>
            <a:off x="3033030" y="47878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</p:txBody>
      </p:sp>
      <p:graphicFrame>
        <p:nvGraphicFramePr>
          <p:cNvPr id="8" name="Pladsholder til indhold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0065549"/>
              </p:ext>
            </p:extLst>
          </p:nvPr>
        </p:nvGraphicFramePr>
        <p:xfrm>
          <a:off x="391266" y="1175825"/>
          <a:ext cx="8295534" cy="4715059"/>
        </p:xfrm>
        <a:graphic>
          <a:graphicData uri="http://schemas.openxmlformats.org/drawingml/2006/table">
            <a:tbl>
              <a:tblPr/>
              <a:tblGrid>
                <a:gridCol w="8295534"/>
              </a:tblGrid>
              <a:tr h="4715059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38100" cmpd="sng">
                      <a:solidFill>
                        <a:srgbClr val="FF6600"/>
                      </a:solidFill>
                      <a:prstDash val="solid"/>
                    </a:lnL>
                    <a:lnR w="38100" cmpd="sng">
                      <a:solidFill>
                        <a:srgbClr val="FF6600"/>
                      </a:solidFill>
                      <a:prstDash val="solid"/>
                    </a:lnR>
                    <a:lnT w="38100" cmpd="sng">
                      <a:solidFill>
                        <a:srgbClr val="FF6600"/>
                      </a:solidFill>
                      <a:prstDash val="solid"/>
                    </a:lnT>
                    <a:lnB w="38100" cmpd="sng">
                      <a:solidFill>
                        <a:srgbClr val="FF66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err="1"/>
              <a:t>Warsaw</a:t>
            </a:r>
            <a:r>
              <a:rPr lang="da-DK" dirty="0"/>
              <a:t> 2015</a:t>
            </a:r>
          </a:p>
        </p:txBody>
      </p:sp>
      <p:sp>
        <p:nvSpPr>
          <p:cNvPr id="9" name="Tekstfelt 8"/>
          <p:cNvSpPr txBox="1"/>
          <p:nvPr/>
        </p:nvSpPr>
        <p:spPr>
          <a:xfrm>
            <a:off x="5188469" y="4186496"/>
            <a:ext cx="3013094" cy="400110"/>
          </a:xfrm>
          <a:prstGeom prst="rect">
            <a:avLst/>
          </a:prstGeom>
          <a:solidFill>
            <a:srgbClr val="3939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FFD993"/>
                </a:solidFill>
                <a:latin typeface="Verdana"/>
                <a:cs typeface="Verdana"/>
              </a:rPr>
              <a:t>many job functions</a:t>
            </a:r>
            <a:endParaRPr lang="da-DK" sz="2000" dirty="0">
              <a:solidFill>
                <a:srgbClr val="FFD993"/>
              </a:solidFill>
              <a:latin typeface="Verdana"/>
              <a:cs typeface="Verdana"/>
            </a:endParaRPr>
          </a:p>
        </p:txBody>
      </p:sp>
      <p:sp>
        <p:nvSpPr>
          <p:cNvPr id="11" name="Titel 10"/>
          <p:cNvSpPr txBox="1">
            <a:spLocks noGrp="1"/>
          </p:cNvSpPr>
          <p:nvPr>
            <p:ph type="title"/>
          </p:nvPr>
        </p:nvSpPr>
        <p:spPr>
          <a:xfrm>
            <a:off x="457200" y="156259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 err="1" smtClean="0">
                <a:solidFill>
                  <a:srgbClr val="FFD993"/>
                </a:solidFill>
                <a:latin typeface="Verdana"/>
                <a:cs typeface="Verdana"/>
              </a:rPr>
              <a:t>Why</a:t>
            </a:r>
            <a:r>
              <a:rPr lang="da-DK" sz="3600" dirty="0" smtClean="0">
                <a:solidFill>
                  <a:srgbClr val="FFD993"/>
                </a:solidFill>
                <a:latin typeface="Verdana"/>
                <a:cs typeface="Verdana"/>
              </a:rPr>
              <a:t>?</a:t>
            </a:r>
            <a:endParaRPr lang="da-DK" sz="3600" dirty="0">
              <a:solidFill>
                <a:srgbClr val="FFD993"/>
              </a:solidFill>
              <a:latin typeface="Verdana"/>
              <a:cs typeface="Verdana"/>
            </a:endParaRPr>
          </a:p>
        </p:txBody>
      </p:sp>
      <p:sp>
        <p:nvSpPr>
          <p:cNvPr id="2" name="Tekstfelt 1"/>
          <p:cNvSpPr txBox="1"/>
          <p:nvPr/>
        </p:nvSpPr>
        <p:spPr>
          <a:xfrm>
            <a:off x="999528" y="3570796"/>
            <a:ext cx="3148211" cy="400110"/>
          </a:xfrm>
          <a:prstGeom prst="rect">
            <a:avLst/>
          </a:prstGeom>
          <a:solidFill>
            <a:srgbClr val="3939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000" dirty="0">
                <a:solidFill>
                  <a:srgbClr val="FFD993"/>
                </a:solidFill>
                <a:latin typeface="Verdana"/>
                <a:cs typeface="Verdana"/>
              </a:rPr>
              <a:t>m</a:t>
            </a:r>
            <a:r>
              <a:rPr lang="da-DK" sz="2000" dirty="0" smtClean="0">
                <a:solidFill>
                  <a:srgbClr val="FFD993"/>
                </a:solidFill>
                <a:latin typeface="Verdana"/>
                <a:cs typeface="Verdana"/>
              </a:rPr>
              <a:t>edia ”</a:t>
            </a:r>
            <a:r>
              <a:rPr lang="da-DK" sz="2000" dirty="0" err="1" smtClean="0">
                <a:solidFill>
                  <a:srgbClr val="FFD993"/>
                </a:solidFill>
                <a:latin typeface="Verdana"/>
                <a:cs typeface="Verdana"/>
              </a:rPr>
              <a:t>language</a:t>
            </a:r>
            <a:r>
              <a:rPr lang="da-DK" sz="2000" dirty="0" smtClean="0">
                <a:solidFill>
                  <a:srgbClr val="FFD993"/>
                </a:solidFill>
                <a:latin typeface="Verdana"/>
                <a:cs typeface="Verdana"/>
              </a:rPr>
              <a:t>”</a:t>
            </a:r>
            <a:endParaRPr lang="da-DK" sz="2000" dirty="0">
              <a:solidFill>
                <a:srgbClr val="FFD993"/>
              </a:solidFill>
              <a:latin typeface="Verdana"/>
              <a:cs typeface="Verdana"/>
            </a:endParaRPr>
          </a:p>
        </p:txBody>
      </p:sp>
      <p:sp>
        <p:nvSpPr>
          <p:cNvPr id="4" name="Tekstfelt 3"/>
          <p:cNvSpPr txBox="1"/>
          <p:nvPr/>
        </p:nvSpPr>
        <p:spPr>
          <a:xfrm>
            <a:off x="5039840" y="2853199"/>
            <a:ext cx="1675443" cy="400110"/>
          </a:xfrm>
          <a:prstGeom prst="rect">
            <a:avLst/>
          </a:prstGeom>
          <a:solidFill>
            <a:srgbClr val="3939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000" dirty="0" smtClean="0">
                <a:solidFill>
                  <a:srgbClr val="FFD993"/>
                </a:solidFill>
                <a:latin typeface="Verdana"/>
                <a:cs typeface="Verdana"/>
              </a:rPr>
              <a:t>motivation</a:t>
            </a:r>
            <a:endParaRPr lang="da-DK" sz="2000" dirty="0">
              <a:solidFill>
                <a:srgbClr val="FFD993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4083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SN-logo 150x150"/>
          <p:cNvPicPr/>
          <p:nvPr/>
        </p:nvPicPr>
        <p:blipFill>
          <a:blip r:embed="rId3">
            <a:lum bright="2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502" y="6032049"/>
            <a:ext cx="669298" cy="6314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felt 2"/>
          <p:cNvSpPr txBox="1"/>
          <p:nvPr/>
        </p:nvSpPr>
        <p:spPr>
          <a:xfrm>
            <a:off x="3033030" y="47878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err="1"/>
              <a:t>Warsaw</a:t>
            </a:r>
            <a:r>
              <a:rPr lang="da-DK" dirty="0"/>
              <a:t> 2015</a:t>
            </a:r>
          </a:p>
        </p:txBody>
      </p:sp>
      <p:pic>
        <p:nvPicPr>
          <p:cNvPr id="7" name="Billede 6" descr="SN-logo 150x150"/>
          <p:cNvPicPr/>
          <p:nvPr/>
        </p:nvPicPr>
        <p:blipFill>
          <a:blip r:embed="rId3">
            <a:lum bright="2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502" y="6032049"/>
            <a:ext cx="669298" cy="631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ladsholder til indhold 6" descr="_X8H788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r="1989" b="8753"/>
          <a:stretch/>
        </p:blipFill>
        <p:spPr>
          <a:xfrm>
            <a:off x="477336" y="1208810"/>
            <a:ext cx="8229600" cy="4535112"/>
          </a:xfrm>
          <a:prstGeom prst="rect">
            <a:avLst/>
          </a:prstGeom>
          <a:solidFill>
            <a:srgbClr val="393939"/>
          </a:solidFill>
          <a:ln w="57150" cmpd="sng">
            <a:solidFill>
              <a:srgbClr val="FF6600"/>
            </a:solidFill>
          </a:ln>
        </p:spPr>
      </p:pic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801975"/>
              </p:ext>
            </p:extLst>
          </p:nvPr>
        </p:nvGraphicFramePr>
        <p:xfrm>
          <a:off x="8680828" y="1293248"/>
          <a:ext cx="208280" cy="449724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4497240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itel 1"/>
          <p:cNvSpPr txBox="1">
            <a:spLocks/>
          </p:cNvSpPr>
          <p:nvPr/>
        </p:nvSpPr>
        <p:spPr>
          <a:xfrm>
            <a:off x="457200" y="-922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a-DK" sz="2400" dirty="0" smtClean="0">
                <a:solidFill>
                  <a:srgbClr val="FF6600"/>
                </a:solidFill>
              </a:rPr>
              <a:t> </a:t>
            </a:r>
            <a:endParaRPr lang="da-DK" sz="2400" dirty="0">
              <a:solidFill>
                <a:srgbClr val="FF6600"/>
              </a:solidFill>
            </a:endParaRPr>
          </a:p>
        </p:txBody>
      </p:sp>
      <p:sp>
        <p:nvSpPr>
          <p:cNvPr id="11" name="Tekstfelt 10"/>
          <p:cNvSpPr txBox="1"/>
          <p:nvPr/>
        </p:nvSpPr>
        <p:spPr>
          <a:xfrm>
            <a:off x="704651" y="3913802"/>
            <a:ext cx="2587837" cy="707886"/>
          </a:xfrm>
          <a:prstGeom prst="rect">
            <a:avLst/>
          </a:prstGeom>
          <a:solidFill>
            <a:srgbClr val="3939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D993"/>
                </a:solidFill>
              </a:rPr>
              <a:t>L</a:t>
            </a:r>
            <a:r>
              <a:rPr lang="en-GB" sz="2000" dirty="0" smtClean="0">
                <a:solidFill>
                  <a:srgbClr val="FFD993"/>
                </a:solidFill>
              </a:rPr>
              <a:t>ack </a:t>
            </a:r>
            <a:r>
              <a:rPr lang="en-GB" sz="2000" dirty="0">
                <a:solidFill>
                  <a:srgbClr val="FFD993"/>
                </a:solidFill>
              </a:rPr>
              <a:t>of media studies </a:t>
            </a:r>
            <a:endParaRPr lang="en-GB" sz="2000" dirty="0" smtClean="0">
              <a:solidFill>
                <a:srgbClr val="FFD993"/>
              </a:solidFill>
            </a:endParaRPr>
          </a:p>
          <a:p>
            <a:pPr algn="ctr"/>
            <a:r>
              <a:rPr lang="en-GB" sz="2000" dirty="0" smtClean="0">
                <a:solidFill>
                  <a:srgbClr val="FFD993"/>
                </a:solidFill>
              </a:rPr>
              <a:t>in </a:t>
            </a:r>
            <a:r>
              <a:rPr lang="en-GB" sz="2000" dirty="0">
                <a:solidFill>
                  <a:srgbClr val="FFD993"/>
                </a:solidFill>
              </a:rPr>
              <a:t>teacher training</a:t>
            </a:r>
          </a:p>
        </p:txBody>
      </p:sp>
      <p:sp>
        <p:nvSpPr>
          <p:cNvPr id="12" name="Rektangel 11"/>
          <p:cNvSpPr/>
          <p:nvPr/>
        </p:nvSpPr>
        <p:spPr>
          <a:xfrm>
            <a:off x="5453379" y="2990166"/>
            <a:ext cx="2564123" cy="707886"/>
          </a:xfrm>
          <a:prstGeom prst="rect">
            <a:avLst/>
          </a:prstGeom>
          <a:solidFill>
            <a:srgbClr val="393939"/>
          </a:solidFill>
        </p:spPr>
        <p:txBody>
          <a:bodyPr wrap="none">
            <a:spAutoFit/>
          </a:bodyPr>
          <a:lstStyle/>
          <a:p>
            <a:pPr algn="ctr"/>
            <a:r>
              <a:rPr lang="en-GB" sz="2000" dirty="0" smtClean="0">
                <a:solidFill>
                  <a:srgbClr val="FFD993"/>
                </a:solidFill>
              </a:rPr>
              <a:t>Lack </a:t>
            </a:r>
            <a:r>
              <a:rPr lang="en-GB" sz="2000" dirty="0">
                <a:solidFill>
                  <a:srgbClr val="FFD993"/>
                </a:solidFill>
              </a:rPr>
              <a:t>of equipment and </a:t>
            </a:r>
            <a:endParaRPr lang="en-GB" sz="2000" dirty="0" smtClean="0">
              <a:solidFill>
                <a:srgbClr val="FFD993"/>
              </a:solidFill>
            </a:endParaRPr>
          </a:p>
          <a:p>
            <a:pPr algn="ctr"/>
            <a:r>
              <a:rPr lang="en-GB" sz="2000" dirty="0" smtClean="0">
                <a:solidFill>
                  <a:srgbClr val="FFD993"/>
                </a:solidFill>
              </a:rPr>
              <a:t>time </a:t>
            </a:r>
            <a:r>
              <a:rPr lang="en-GB" sz="2000" dirty="0">
                <a:solidFill>
                  <a:srgbClr val="FFD993"/>
                </a:solidFill>
              </a:rPr>
              <a:t>in schools</a:t>
            </a:r>
          </a:p>
        </p:txBody>
      </p:sp>
      <p:sp>
        <p:nvSpPr>
          <p:cNvPr id="13" name="Rektangel 12"/>
          <p:cNvSpPr/>
          <p:nvPr/>
        </p:nvSpPr>
        <p:spPr>
          <a:xfrm>
            <a:off x="5040087" y="4433914"/>
            <a:ext cx="2347718" cy="707886"/>
          </a:xfrm>
          <a:prstGeom prst="rect">
            <a:avLst/>
          </a:prstGeom>
          <a:solidFill>
            <a:srgbClr val="393939"/>
          </a:solidFill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rgbClr val="FFD993"/>
                </a:solidFill>
              </a:rPr>
              <a:t>C</a:t>
            </a:r>
            <a:r>
              <a:rPr lang="en-GB" sz="2000" dirty="0" smtClean="0">
                <a:solidFill>
                  <a:srgbClr val="FFD993"/>
                </a:solidFill>
              </a:rPr>
              <a:t>omplicated </a:t>
            </a:r>
            <a:r>
              <a:rPr lang="en-GB" sz="2000" dirty="0">
                <a:solidFill>
                  <a:srgbClr val="FFD993"/>
                </a:solidFill>
              </a:rPr>
              <a:t>process </a:t>
            </a:r>
            <a:endParaRPr lang="en-GB" sz="2000" dirty="0" smtClean="0">
              <a:solidFill>
                <a:srgbClr val="FFD993"/>
              </a:solidFill>
            </a:endParaRPr>
          </a:p>
          <a:p>
            <a:pPr algn="ctr"/>
            <a:r>
              <a:rPr lang="en-GB" sz="2000" dirty="0" smtClean="0">
                <a:solidFill>
                  <a:srgbClr val="FFD993"/>
                </a:solidFill>
              </a:rPr>
              <a:t>of </a:t>
            </a:r>
            <a:r>
              <a:rPr lang="en-GB" sz="2000" dirty="0">
                <a:solidFill>
                  <a:srgbClr val="FFD993"/>
                </a:solidFill>
              </a:rPr>
              <a:t>Filmmaking</a:t>
            </a:r>
          </a:p>
        </p:txBody>
      </p:sp>
      <p:sp>
        <p:nvSpPr>
          <p:cNvPr id="15" name="Tekstfelt 14"/>
          <p:cNvSpPr txBox="1"/>
          <p:nvPr/>
        </p:nvSpPr>
        <p:spPr>
          <a:xfrm>
            <a:off x="2173630" y="5124163"/>
            <a:ext cx="2088132" cy="369332"/>
          </a:xfrm>
          <a:prstGeom prst="rect">
            <a:avLst/>
          </a:prstGeom>
          <a:solidFill>
            <a:srgbClr val="393939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D993"/>
                </a:solidFill>
              </a:rPr>
              <a:t>Between two stools</a:t>
            </a:r>
            <a:endParaRPr lang="da-DK" dirty="0">
              <a:solidFill>
                <a:srgbClr val="FFD993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6114"/>
          </a:xfrm>
        </p:spPr>
        <p:txBody>
          <a:bodyPr/>
          <a:lstStyle/>
          <a:p>
            <a:r>
              <a:rPr lang="da-DK" dirty="0" err="1" smtClean="0">
                <a:solidFill>
                  <a:srgbClr val="FFD993"/>
                </a:solidFill>
                <a:latin typeface="Verdana"/>
                <a:cs typeface="Verdana"/>
              </a:rPr>
              <a:t>Why</a:t>
            </a:r>
            <a:r>
              <a:rPr lang="da-DK" dirty="0" smtClean="0">
                <a:solidFill>
                  <a:srgbClr val="FFD993"/>
                </a:solidFill>
                <a:latin typeface="Verdana"/>
                <a:cs typeface="Verdana"/>
              </a:rPr>
              <a:t>?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7758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9224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D993"/>
                </a:solidFill>
                <a:latin typeface="Verdana"/>
                <a:cs typeface="Verdana"/>
              </a:rPr>
              <a:t>Why?</a:t>
            </a:r>
            <a:endParaRPr lang="da-DK" sz="3600" dirty="0">
              <a:solidFill>
                <a:srgbClr val="FF6600"/>
              </a:solidFill>
            </a:endParaRPr>
          </a:p>
        </p:txBody>
      </p:sp>
      <p:pic>
        <p:nvPicPr>
          <p:cNvPr id="6" name="Billede 5" descr="SN-logo 150x150"/>
          <p:cNvPicPr/>
          <p:nvPr/>
        </p:nvPicPr>
        <p:blipFill>
          <a:blip r:embed="rId3">
            <a:lum bright="2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502" y="6032049"/>
            <a:ext cx="669298" cy="6314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felt 2"/>
          <p:cNvSpPr txBox="1"/>
          <p:nvPr/>
        </p:nvSpPr>
        <p:spPr>
          <a:xfrm>
            <a:off x="3033030" y="47878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err="1"/>
              <a:t>Warsaw</a:t>
            </a:r>
            <a:r>
              <a:rPr lang="da-DK" dirty="0"/>
              <a:t> 2015</a:t>
            </a:r>
          </a:p>
        </p:txBody>
      </p:sp>
      <p:pic>
        <p:nvPicPr>
          <p:cNvPr id="7" name="Pladsholder til indhold 3" descr="_X8H7281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3" b="5093"/>
          <a:stretch>
            <a:fillRect/>
          </a:stretch>
        </p:blipFill>
        <p:spPr>
          <a:xfrm>
            <a:off x="457200" y="1198563"/>
            <a:ext cx="8229600" cy="4665050"/>
          </a:xfrm>
          <a:ln w="38100" cmpd="sng">
            <a:solidFill>
              <a:srgbClr val="FF6600"/>
            </a:solidFill>
          </a:ln>
        </p:spPr>
      </p:pic>
      <p:sp>
        <p:nvSpPr>
          <p:cNvPr id="11" name="Rektangel 10"/>
          <p:cNvSpPr/>
          <p:nvPr/>
        </p:nvSpPr>
        <p:spPr>
          <a:xfrm>
            <a:off x="866561" y="3987883"/>
            <a:ext cx="4332937" cy="400110"/>
          </a:xfrm>
          <a:prstGeom prst="rect">
            <a:avLst/>
          </a:prstGeom>
          <a:solidFill>
            <a:srgbClr val="393939"/>
          </a:solidFill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D993"/>
                </a:solidFill>
                <a:latin typeface="Verdana"/>
                <a:cs typeface="Verdana"/>
              </a:rPr>
              <a:t>Cooperative/social qualifications</a:t>
            </a:r>
            <a:endParaRPr lang="da-DK" sz="2000" dirty="0"/>
          </a:p>
        </p:txBody>
      </p:sp>
      <p:sp>
        <p:nvSpPr>
          <p:cNvPr id="12" name="Rektangel 11"/>
          <p:cNvSpPr/>
          <p:nvPr/>
        </p:nvSpPr>
        <p:spPr>
          <a:xfrm>
            <a:off x="3946932" y="4562154"/>
            <a:ext cx="4070570" cy="451406"/>
          </a:xfrm>
          <a:prstGeom prst="rect">
            <a:avLst/>
          </a:prstGeom>
          <a:solidFill>
            <a:srgbClr val="393939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FFD993"/>
                </a:solidFill>
                <a:latin typeface="Verdana"/>
                <a:cs typeface="Verdana"/>
              </a:rPr>
              <a:t>Planning/logistic qualifications</a:t>
            </a:r>
          </a:p>
        </p:txBody>
      </p:sp>
      <p:sp>
        <p:nvSpPr>
          <p:cNvPr id="13" name="Rektangel 12"/>
          <p:cNvSpPr/>
          <p:nvPr/>
        </p:nvSpPr>
        <p:spPr>
          <a:xfrm>
            <a:off x="4753834" y="2257785"/>
            <a:ext cx="3132939" cy="451406"/>
          </a:xfrm>
          <a:prstGeom prst="rect">
            <a:avLst/>
          </a:prstGeom>
          <a:solidFill>
            <a:srgbClr val="393939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FFD993"/>
                </a:solidFill>
                <a:latin typeface="Verdana"/>
                <a:cs typeface="Verdana"/>
              </a:rPr>
              <a:t>Technical qualifications</a:t>
            </a:r>
          </a:p>
        </p:txBody>
      </p:sp>
      <p:sp>
        <p:nvSpPr>
          <p:cNvPr id="14" name="Rektangel 13"/>
          <p:cNvSpPr/>
          <p:nvPr/>
        </p:nvSpPr>
        <p:spPr>
          <a:xfrm>
            <a:off x="1322896" y="2659026"/>
            <a:ext cx="2980028" cy="451406"/>
          </a:xfrm>
          <a:prstGeom prst="rect">
            <a:avLst/>
          </a:prstGeom>
          <a:solidFill>
            <a:srgbClr val="393939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FFD993"/>
                </a:solidFill>
                <a:latin typeface="Verdana"/>
                <a:cs typeface="Verdana"/>
              </a:rPr>
              <a:t>Esthetic qualifications</a:t>
            </a:r>
          </a:p>
        </p:txBody>
      </p:sp>
      <p:sp>
        <p:nvSpPr>
          <p:cNvPr id="15" name="Rektangel 14"/>
          <p:cNvSpPr/>
          <p:nvPr/>
        </p:nvSpPr>
        <p:spPr>
          <a:xfrm>
            <a:off x="3390761" y="3310774"/>
            <a:ext cx="3953100" cy="451406"/>
          </a:xfrm>
          <a:prstGeom prst="rect">
            <a:avLst/>
          </a:prstGeom>
          <a:solidFill>
            <a:srgbClr val="393939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FFD993"/>
                </a:solidFill>
                <a:latin typeface="Verdana"/>
                <a:cs typeface="Verdana"/>
              </a:rPr>
              <a:t>Communicative qualifications</a:t>
            </a:r>
          </a:p>
        </p:txBody>
      </p:sp>
      <p:sp>
        <p:nvSpPr>
          <p:cNvPr id="16" name="Rektangel 15"/>
          <p:cNvSpPr/>
          <p:nvPr/>
        </p:nvSpPr>
        <p:spPr>
          <a:xfrm>
            <a:off x="1636519" y="5256016"/>
            <a:ext cx="4383281" cy="400110"/>
          </a:xfrm>
          <a:prstGeom prst="rect">
            <a:avLst/>
          </a:prstGeom>
          <a:solidFill>
            <a:srgbClr val="393939"/>
          </a:solidFill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D993"/>
                </a:solidFill>
                <a:latin typeface="Verdana"/>
                <a:cs typeface="Verdana"/>
              </a:rPr>
              <a:t>Critical/democratic qualifications</a:t>
            </a: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381637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SN-logo 150x150"/>
          <p:cNvPicPr/>
          <p:nvPr/>
        </p:nvPicPr>
        <p:blipFill>
          <a:blip r:embed="rId3">
            <a:lum bright="2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502" y="6032049"/>
            <a:ext cx="669298" cy="6314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kstfelt 3"/>
          <p:cNvSpPr txBox="1"/>
          <p:nvPr/>
        </p:nvSpPr>
        <p:spPr>
          <a:xfrm>
            <a:off x="5983110" y="5822630"/>
            <a:ext cx="1849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solidFill>
                  <a:srgbClr val="FF0000"/>
                </a:solidFill>
              </a:rPr>
              <a:t>  </a:t>
            </a:r>
            <a:r>
              <a:rPr lang="da-DK" dirty="0" smtClean="0">
                <a:solidFill>
                  <a:srgbClr val="FFD993"/>
                </a:solidFill>
              </a:rPr>
              <a:t>GREENHOUSE</a:t>
            </a:r>
          </a:p>
          <a:p>
            <a:r>
              <a:rPr lang="da-DK" dirty="0" smtClean="0">
                <a:solidFill>
                  <a:srgbClr val="FFD993"/>
                </a:solidFill>
              </a:rPr>
              <a:t>10 talent classes</a:t>
            </a:r>
            <a:endParaRPr lang="da-DK" dirty="0">
              <a:solidFill>
                <a:srgbClr val="FFD993"/>
              </a:solidFill>
            </a:endParaRPr>
          </a:p>
        </p:txBody>
      </p:sp>
      <p:sp>
        <p:nvSpPr>
          <p:cNvPr id="5" name="Tekstfelt 4"/>
          <p:cNvSpPr txBox="1"/>
          <p:nvPr/>
        </p:nvSpPr>
        <p:spPr>
          <a:xfrm>
            <a:off x="5727409" y="3007514"/>
            <a:ext cx="2575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solidFill>
                  <a:srgbClr val="FF0000"/>
                </a:solidFill>
              </a:rPr>
              <a:t>    </a:t>
            </a:r>
            <a:r>
              <a:rPr lang="da-DK" dirty="0" smtClean="0">
                <a:solidFill>
                  <a:srgbClr val="FFD993"/>
                </a:solidFill>
              </a:rPr>
              <a:t>SHORT COURSES       </a:t>
            </a:r>
          </a:p>
          <a:p>
            <a:r>
              <a:rPr lang="da-DK" dirty="0" smtClean="0">
                <a:solidFill>
                  <a:srgbClr val="FFD993"/>
                </a:solidFill>
              </a:rPr>
              <a:t>200 </a:t>
            </a:r>
            <a:r>
              <a:rPr lang="en-GB" dirty="0" smtClean="0">
                <a:solidFill>
                  <a:srgbClr val="FFD993"/>
                </a:solidFill>
              </a:rPr>
              <a:t>classes</a:t>
            </a:r>
            <a:r>
              <a:rPr lang="da-DK" dirty="0" smtClean="0">
                <a:solidFill>
                  <a:srgbClr val="FFD993"/>
                </a:solidFill>
              </a:rPr>
              <a:t> per year</a:t>
            </a:r>
            <a:endParaRPr lang="da-DK" dirty="0">
              <a:solidFill>
                <a:srgbClr val="FFD993"/>
              </a:solidFill>
            </a:endParaRPr>
          </a:p>
        </p:txBody>
      </p:sp>
      <p:sp>
        <p:nvSpPr>
          <p:cNvPr id="11" name="Tekstfelt 10"/>
          <p:cNvSpPr txBox="1"/>
          <p:nvPr/>
        </p:nvSpPr>
        <p:spPr>
          <a:xfrm>
            <a:off x="934466" y="3014960"/>
            <a:ext cx="2384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solidFill>
                  <a:srgbClr val="FF0000"/>
                </a:solidFill>
              </a:rPr>
              <a:t>      </a:t>
            </a:r>
            <a:r>
              <a:rPr lang="da-DK" dirty="0" smtClean="0">
                <a:solidFill>
                  <a:srgbClr val="FFFF00"/>
                </a:solidFill>
              </a:rPr>
              <a:t> </a:t>
            </a:r>
            <a:r>
              <a:rPr lang="da-DK" dirty="0" smtClean="0">
                <a:solidFill>
                  <a:srgbClr val="FFD993"/>
                </a:solidFill>
              </a:rPr>
              <a:t>FILM CAMPS</a:t>
            </a:r>
          </a:p>
          <a:p>
            <a:r>
              <a:rPr lang="da-DK" dirty="0" smtClean="0">
                <a:solidFill>
                  <a:srgbClr val="FFD993"/>
                </a:solidFill>
              </a:rPr>
              <a:t>20  classes per year</a:t>
            </a:r>
            <a:endParaRPr lang="da-DK" dirty="0">
              <a:solidFill>
                <a:srgbClr val="FFD993"/>
              </a:solidFill>
            </a:endParaRPr>
          </a:p>
        </p:txBody>
      </p:sp>
      <p:pic>
        <p:nvPicPr>
          <p:cNvPr id="13" name="Pladsholder til indhold 12" descr="_X8H8846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5244990" y="1191402"/>
            <a:ext cx="3269551" cy="1798127"/>
          </a:xfrm>
          <a:prstGeom prst="rect">
            <a:avLst/>
          </a:prstGeom>
          <a:ln w="57150" cap="sq" cmpd="sng">
            <a:solidFill>
              <a:srgbClr val="FF66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Billede 14" descr="_X8H7957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6" b="5941"/>
          <a:stretch/>
        </p:blipFill>
        <p:spPr>
          <a:xfrm>
            <a:off x="5244990" y="3894667"/>
            <a:ext cx="3251000" cy="1848555"/>
          </a:xfrm>
          <a:prstGeom prst="rect">
            <a:avLst/>
          </a:prstGeom>
          <a:ln w="57150" cmpd="sng">
            <a:solidFill>
              <a:srgbClr val="FF6600"/>
            </a:solidFill>
          </a:ln>
        </p:spPr>
      </p:pic>
      <p:pic>
        <p:nvPicPr>
          <p:cNvPr id="16" name="Billede 15" descr="_X8H8984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33"/>
          <a:stretch/>
        </p:blipFill>
        <p:spPr>
          <a:xfrm flipH="1">
            <a:off x="555038" y="1247847"/>
            <a:ext cx="3196910" cy="1759667"/>
          </a:xfrm>
          <a:prstGeom prst="rect">
            <a:avLst/>
          </a:prstGeom>
          <a:ln w="57150" cmpd="sng">
            <a:solidFill>
              <a:srgbClr val="FF6600"/>
            </a:solidFill>
          </a:ln>
        </p:spPr>
      </p:pic>
      <p:pic>
        <p:nvPicPr>
          <p:cNvPr id="17" name="Billede 16" descr="Skærmbillede 2014-09-03 kl. 13.52.18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494"/>
          <a:stretch/>
        </p:blipFill>
        <p:spPr>
          <a:xfrm>
            <a:off x="531904" y="3946004"/>
            <a:ext cx="3269551" cy="1848555"/>
          </a:xfrm>
          <a:prstGeom prst="rect">
            <a:avLst/>
          </a:prstGeom>
          <a:ln w="57150" cmpd="sng">
            <a:solidFill>
              <a:srgbClr val="FF6600"/>
            </a:solidFill>
          </a:ln>
        </p:spPr>
      </p:pic>
      <p:sp>
        <p:nvSpPr>
          <p:cNvPr id="19" name="Titel 1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0747"/>
          </a:xfrm>
        </p:spPr>
        <p:txBody>
          <a:bodyPr>
            <a:noAutofit/>
          </a:bodyPr>
          <a:lstStyle/>
          <a:p>
            <a:r>
              <a:rPr lang="da-DK" sz="3600" dirty="0" err="1" smtClean="0">
                <a:solidFill>
                  <a:srgbClr val="FFD993"/>
                </a:solidFill>
                <a:latin typeface="Verdana"/>
                <a:cs typeface="Verdana"/>
              </a:rPr>
              <a:t>What</a:t>
            </a:r>
            <a:r>
              <a:rPr lang="da-DK" sz="3600" dirty="0" smtClean="0">
                <a:solidFill>
                  <a:srgbClr val="FFD993"/>
                </a:solidFill>
                <a:latin typeface="Verdana"/>
                <a:cs typeface="Verdana"/>
              </a:rPr>
              <a:t>?</a:t>
            </a:r>
            <a:endParaRPr lang="da-DK" sz="3600" dirty="0">
              <a:solidFill>
                <a:srgbClr val="FFD993"/>
              </a:solidFill>
              <a:latin typeface="Verdana"/>
              <a:cs typeface="Verdana"/>
            </a:endParaRPr>
          </a:p>
        </p:txBody>
      </p:sp>
      <p:sp>
        <p:nvSpPr>
          <p:cNvPr id="20" name="Titel 1"/>
          <p:cNvSpPr txBox="1">
            <a:spLocks/>
          </p:cNvSpPr>
          <p:nvPr/>
        </p:nvSpPr>
        <p:spPr>
          <a:xfrm>
            <a:off x="457200" y="-922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da-DK" sz="2400" dirty="0">
              <a:solidFill>
                <a:srgbClr val="FF6600"/>
              </a:solidFill>
            </a:endParaRPr>
          </a:p>
        </p:txBody>
      </p:sp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>
          <a:xfrm>
            <a:off x="3272048" y="6298341"/>
            <a:ext cx="2895600" cy="365125"/>
          </a:xfrm>
        </p:spPr>
        <p:txBody>
          <a:bodyPr/>
          <a:lstStyle/>
          <a:p>
            <a:r>
              <a:rPr lang="da-DK" dirty="0" err="1"/>
              <a:t>Warsaw</a:t>
            </a:r>
            <a:r>
              <a:rPr lang="da-DK" dirty="0"/>
              <a:t> 2015</a:t>
            </a:r>
          </a:p>
        </p:txBody>
      </p:sp>
      <p:pic>
        <p:nvPicPr>
          <p:cNvPr id="14" name="Pladsholder til indhold 14" descr="Skærmbillede 2014-09-03 kl. 14.18.45.png">
            <a:hlinkClick r:id="rId8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" r="-1372" b="11819"/>
          <a:stretch/>
        </p:blipFill>
        <p:spPr>
          <a:xfrm>
            <a:off x="547417" y="3932015"/>
            <a:ext cx="3316587" cy="1835924"/>
          </a:xfrm>
          <a:prstGeom prst="rect">
            <a:avLst/>
          </a:prstGeom>
        </p:spPr>
      </p:pic>
      <p:sp>
        <p:nvSpPr>
          <p:cNvPr id="10" name="Tekstfelt 9"/>
          <p:cNvSpPr txBox="1"/>
          <p:nvPr/>
        </p:nvSpPr>
        <p:spPr>
          <a:xfrm>
            <a:off x="1344773" y="5846146"/>
            <a:ext cx="15953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dirty="0">
                <a:solidFill>
                  <a:srgbClr val="FFD993"/>
                </a:solidFill>
              </a:rPr>
              <a:t>FREE ONLINE </a:t>
            </a:r>
          </a:p>
          <a:p>
            <a:r>
              <a:rPr lang="en-GB" dirty="0" smtClean="0">
                <a:solidFill>
                  <a:srgbClr val="FFD993"/>
                </a:solidFill>
              </a:rPr>
              <a:t>Teaching </a:t>
            </a:r>
            <a:r>
              <a:rPr lang="en-GB" dirty="0">
                <a:solidFill>
                  <a:srgbClr val="FFD993"/>
                </a:solidFill>
              </a:rPr>
              <a:t>tools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6479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da-DK" sz="3600" dirty="0" smtClean="0">
                <a:solidFill>
                  <a:srgbClr val="FFD993"/>
                </a:solidFill>
                <a:latin typeface="Verdana"/>
                <a:cs typeface="Verdana"/>
              </a:rPr>
              <a:t>The Filmline</a:t>
            </a:r>
            <a:endParaRPr lang="da-DK" sz="3600" dirty="0">
              <a:solidFill>
                <a:srgbClr val="FFD993"/>
              </a:solidFill>
              <a:latin typeface="Verdana"/>
              <a:cs typeface="Verdana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err="1"/>
              <a:t>Warsaw</a:t>
            </a:r>
            <a:r>
              <a:rPr lang="da-DK" dirty="0"/>
              <a:t> 2015</a:t>
            </a:r>
          </a:p>
        </p:txBody>
      </p:sp>
      <p:sp>
        <p:nvSpPr>
          <p:cNvPr id="9" name="Pladsholder til indhold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1" name="Titel 1"/>
          <p:cNvSpPr>
            <a:spLocks noGrp="1"/>
          </p:cNvSpPr>
          <p:nvPr/>
        </p:nvSpPr>
        <p:spPr>
          <a:xfrm>
            <a:off x="457201" y="1659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a-DK" sz="3600" kern="1200" dirty="0" smtClean="0">
                <a:solidFill>
                  <a:srgbClr val="FF6600"/>
                </a:solidFill>
              </a:rPr>
              <a:t> </a:t>
            </a:r>
            <a:endParaRPr lang="da-DK" sz="3600" kern="1200" dirty="0">
              <a:solidFill>
                <a:srgbClr val="FF6600"/>
              </a:solidFill>
            </a:endParaRPr>
          </a:p>
        </p:txBody>
      </p:sp>
      <p:pic>
        <p:nvPicPr>
          <p:cNvPr id="12" name="Pladsholder til indhold 8" descr="Filmlinjen_forside i browser.jpg"/>
          <p:cNvPicPr>
            <a:picLocks noGrp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" t="8150" r="350" b="6920"/>
          <a:stretch/>
        </p:blipFill>
        <p:spPr>
          <a:xfrm>
            <a:off x="457200" y="896348"/>
            <a:ext cx="8348133" cy="546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6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922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a-DK" sz="3600" dirty="0" smtClean="0">
                <a:solidFill>
                  <a:srgbClr val="FFD993"/>
                </a:solidFill>
              </a:rPr>
              <a:t/>
            </a:r>
            <a:br>
              <a:rPr lang="da-DK" sz="3600" dirty="0" smtClean="0">
                <a:solidFill>
                  <a:srgbClr val="FFD993"/>
                </a:solidFill>
              </a:rPr>
            </a:br>
            <a:r>
              <a:rPr lang="da-DK" sz="4000" dirty="0" smtClean="0">
                <a:solidFill>
                  <a:srgbClr val="FFD993"/>
                </a:solidFill>
                <a:latin typeface="Verdana"/>
                <a:cs typeface="Verdana"/>
              </a:rPr>
              <a:t>The </a:t>
            </a:r>
            <a:r>
              <a:rPr lang="da-DK" sz="4000" dirty="0" err="1" smtClean="0">
                <a:solidFill>
                  <a:srgbClr val="FFD993"/>
                </a:solidFill>
                <a:latin typeface="Verdana"/>
                <a:cs typeface="Verdana"/>
              </a:rPr>
              <a:t>initiative</a:t>
            </a:r>
            <a:r>
              <a:rPr lang="da-DK" sz="4000" dirty="0">
                <a:solidFill>
                  <a:srgbClr val="FFD993"/>
                </a:solidFill>
              </a:rPr>
              <a:t/>
            </a:r>
            <a:br>
              <a:rPr lang="da-DK" sz="4000" dirty="0">
                <a:solidFill>
                  <a:srgbClr val="FFD993"/>
                </a:solidFill>
              </a:rPr>
            </a:br>
            <a:endParaRPr lang="da-DK" sz="4000" dirty="0">
              <a:solidFill>
                <a:srgbClr val="FF6600"/>
              </a:solidFill>
            </a:endParaRPr>
          </a:p>
        </p:txBody>
      </p:sp>
      <p:pic>
        <p:nvPicPr>
          <p:cNvPr id="6" name="Billede 5" descr="SN-logo 150x150"/>
          <p:cNvPicPr/>
          <p:nvPr/>
        </p:nvPicPr>
        <p:blipFill>
          <a:blip r:embed="rId3">
            <a:lum bright="2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502" y="6032049"/>
            <a:ext cx="669298" cy="6314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felt 2"/>
          <p:cNvSpPr txBox="1"/>
          <p:nvPr/>
        </p:nvSpPr>
        <p:spPr>
          <a:xfrm>
            <a:off x="3033030" y="47878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err="1"/>
              <a:t>Warsaw</a:t>
            </a:r>
            <a:r>
              <a:rPr lang="da-DK" dirty="0"/>
              <a:t> 2015</a:t>
            </a:r>
          </a:p>
        </p:txBody>
      </p:sp>
      <p:pic>
        <p:nvPicPr>
          <p:cNvPr id="7" name="Pladsholder til indhold 2" descr="DC_Heroes_United__final_by_skullbabyland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2" b="13512"/>
          <a:stretch>
            <a:fillRect/>
          </a:stretch>
        </p:blipFill>
        <p:spPr>
          <a:xfrm>
            <a:off x="457200" y="1050752"/>
            <a:ext cx="8229600" cy="4525963"/>
          </a:xfrm>
          <a:ln w="57150" cmpd="sng">
            <a:solidFill>
              <a:srgbClr val="FF6600"/>
            </a:solidFill>
          </a:ln>
        </p:spPr>
      </p:pic>
      <p:sp>
        <p:nvSpPr>
          <p:cNvPr id="10" name="Tekstfelt 9"/>
          <p:cNvSpPr txBox="1"/>
          <p:nvPr/>
        </p:nvSpPr>
        <p:spPr>
          <a:xfrm>
            <a:off x="689093" y="4949708"/>
            <a:ext cx="2063925" cy="400110"/>
          </a:xfrm>
          <a:prstGeom prst="rect">
            <a:avLst/>
          </a:prstGeom>
          <a:solidFill>
            <a:srgbClr val="3939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000" dirty="0" err="1" smtClean="0">
                <a:solidFill>
                  <a:srgbClr val="FFD993"/>
                </a:solidFill>
                <a:latin typeface="Verdana"/>
                <a:cs typeface="Verdana"/>
              </a:rPr>
              <a:t>Zentropa</a:t>
            </a:r>
            <a:r>
              <a:rPr lang="da-DK" sz="2000" dirty="0" smtClean="0">
                <a:solidFill>
                  <a:srgbClr val="FFD993"/>
                </a:solidFill>
                <a:latin typeface="Verdana"/>
                <a:cs typeface="Verdana"/>
              </a:rPr>
              <a:t> </a:t>
            </a:r>
            <a:r>
              <a:rPr lang="da-DK" sz="2000" dirty="0" err="1" smtClean="0">
                <a:solidFill>
                  <a:srgbClr val="FFD993"/>
                </a:solidFill>
                <a:latin typeface="Verdana"/>
                <a:cs typeface="Verdana"/>
              </a:rPr>
              <a:t>Aps</a:t>
            </a:r>
            <a:endParaRPr lang="da-DK" dirty="0">
              <a:latin typeface="Verdana"/>
              <a:cs typeface="Verdana"/>
            </a:endParaRPr>
          </a:p>
        </p:txBody>
      </p:sp>
      <p:sp>
        <p:nvSpPr>
          <p:cNvPr id="11" name="Tekstfelt 10"/>
          <p:cNvSpPr txBox="1"/>
          <p:nvPr/>
        </p:nvSpPr>
        <p:spPr>
          <a:xfrm>
            <a:off x="4221438" y="2257584"/>
            <a:ext cx="2340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13" name="Tekstfelt 12"/>
          <p:cNvSpPr txBox="1"/>
          <p:nvPr/>
        </p:nvSpPr>
        <p:spPr>
          <a:xfrm>
            <a:off x="1045540" y="3014637"/>
            <a:ext cx="2043269" cy="400110"/>
          </a:xfrm>
          <a:prstGeom prst="rect">
            <a:avLst/>
          </a:prstGeom>
          <a:solidFill>
            <a:srgbClr val="3939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000" dirty="0" smtClean="0">
                <a:solidFill>
                  <a:srgbClr val="FFD993"/>
                </a:solidFill>
                <a:latin typeface="Verdana"/>
                <a:cs typeface="Verdana"/>
              </a:rPr>
              <a:t>Ungdomsbyen</a:t>
            </a:r>
            <a:endParaRPr lang="da-DK" sz="2000" dirty="0">
              <a:solidFill>
                <a:srgbClr val="FFD993"/>
              </a:solidFill>
              <a:latin typeface="Verdana"/>
              <a:cs typeface="Verdana"/>
            </a:endParaRPr>
          </a:p>
        </p:txBody>
      </p:sp>
      <p:sp>
        <p:nvSpPr>
          <p:cNvPr id="14" name="Tekstfelt 13"/>
          <p:cNvSpPr txBox="1"/>
          <p:nvPr/>
        </p:nvSpPr>
        <p:spPr>
          <a:xfrm>
            <a:off x="3999443" y="2595828"/>
            <a:ext cx="2358147" cy="400110"/>
          </a:xfrm>
          <a:prstGeom prst="rect">
            <a:avLst/>
          </a:prstGeom>
          <a:solidFill>
            <a:srgbClr val="3939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000" dirty="0" smtClean="0">
                <a:solidFill>
                  <a:srgbClr val="FFD993"/>
                </a:solidFill>
                <a:latin typeface="Verdana"/>
                <a:cs typeface="Verdana"/>
              </a:rPr>
              <a:t>TV </a:t>
            </a:r>
            <a:r>
              <a:rPr lang="da-DK" sz="2000" dirty="0">
                <a:solidFill>
                  <a:srgbClr val="FFD993"/>
                </a:solidFill>
                <a:latin typeface="Verdana"/>
                <a:cs typeface="Verdana"/>
              </a:rPr>
              <a:t>2 </a:t>
            </a:r>
            <a:r>
              <a:rPr lang="da-DK" sz="2000" dirty="0" smtClean="0">
                <a:solidFill>
                  <a:srgbClr val="FFD993"/>
                </a:solidFill>
                <a:latin typeface="Verdana"/>
                <a:cs typeface="Verdana"/>
              </a:rPr>
              <a:t>Danmark</a:t>
            </a:r>
            <a:endParaRPr lang="da-DK" sz="2000" dirty="0">
              <a:solidFill>
                <a:srgbClr val="FFD993"/>
              </a:solidFill>
              <a:latin typeface="Verdana"/>
              <a:cs typeface="Verdana"/>
            </a:endParaRPr>
          </a:p>
        </p:txBody>
      </p:sp>
      <p:sp>
        <p:nvSpPr>
          <p:cNvPr id="15" name="Tekstfelt 14"/>
          <p:cNvSpPr txBox="1"/>
          <p:nvPr/>
        </p:nvSpPr>
        <p:spPr>
          <a:xfrm>
            <a:off x="5877562" y="3408333"/>
            <a:ext cx="2594234" cy="400110"/>
          </a:xfrm>
          <a:prstGeom prst="rect">
            <a:avLst/>
          </a:prstGeom>
          <a:solidFill>
            <a:srgbClr val="3939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000" dirty="0" smtClean="0">
                <a:solidFill>
                  <a:srgbClr val="FFD993"/>
                </a:solidFill>
                <a:latin typeface="Verdana"/>
                <a:cs typeface="Verdana"/>
              </a:rPr>
              <a:t>Nordisk </a:t>
            </a:r>
            <a:r>
              <a:rPr lang="da-DK" sz="2000" dirty="0">
                <a:solidFill>
                  <a:srgbClr val="FFD993"/>
                </a:solidFill>
                <a:latin typeface="Verdana"/>
                <a:cs typeface="Verdana"/>
              </a:rPr>
              <a:t>Film &amp; TV </a:t>
            </a:r>
          </a:p>
        </p:txBody>
      </p:sp>
      <p:sp>
        <p:nvSpPr>
          <p:cNvPr id="16" name="Tekstfelt 15"/>
          <p:cNvSpPr txBox="1"/>
          <p:nvPr/>
        </p:nvSpPr>
        <p:spPr>
          <a:xfrm>
            <a:off x="3882682" y="1657419"/>
            <a:ext cx="2989898" cy="400110"/>
          </a:xfrm>
          <a:prstGeom prst="rect">
            <a:avLst/>
          </a:prstGeom>
          <a:solidFill>
            <a:srgbClr val="3939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000" dirty="0" smtClean="0">
                <a:solidFill>
                  <a:srgbClr val="FFD993"/>
                </a:solidFill>
                <a:latin typeface="Verdana"/>
                <a:cs typeface="Verdana"/>
              </a:rPr>
              <a:t>Hvidovre Kommune</a:t>
            </a:r>
            <a:endParaRPr lang="da-DK" sz="2000" dirty="0">
              <a:solidFill>
                <a:srgbClr val="FFD993"/>
              </a:solidFill>
              <a:latin typeface="Verdana"/>
              <a:cs typeface="Verdana"/>
            </a:endParaRPr>
          </a:p>
        </p:txBody>
      </p:sp>
      <p:sp>
        <p:nvSpPr>
          <p:cNvPr id="17" name="Tekstfelt 16"/>
          <p:cNvSpPr txBox="1"/>
          <p:nvPr/>
        </p:nvSpPr>
        <p:spPr>
          <a:xfrm>
            <a:off x="1987943" y="2226806"/>
            <a:ext cx="765075" cy="400110"/>
          </a:xfrm>
          <a:prstGeom prst="rect">
            <a:avLst/>
          </a:prstGeom>
          <a:solidFill>
            <a:srgbClr val="3939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000" dirty="0" smtClean="0">
                <a:solidFill>
                  <a:srgbClr val="FFD993"/>
                </a:solidFill>
                <a:latin typeface="Verdana"/>
                <a:cs typeface="Verdana"/>
              </a:rPr>
              <a:t>DR</a:t>
            </a:r>
            <a:endParaRPr lang="da-DK" sz="2000" dirty="0">
              <a:solidFill>
                <a:srgbClr val="FFD993"/>
              </a:solidFill>
              <a:latin typeface="Verdana"/>
              <a:cs typeface="Verdana"/>
            </a:endParaRPr>
          </a:p>
        </p:txBody>
      </p:sp>
      <p:sp>
        <p:nvSpPr>
          <p:cNvPr id="18" name="Tekstfelt 17"/>
          <p:cNvSpPr txBox="1"/>
          <p:nvPr/>
        </p:nvSpPr>
        <p:spPr>
          <a:xfrm>
            <a:off x="1221814" y="3926309"/>
            <a:ext cx="4534142" cy="400110"/>
          </a:xfrm>
          <a:prstGeom prst="rect">
            <a:avLst/>
          </a:prstGeom>
          <a:solidFill>
            <a:srgbClr val="3939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000" dirty="0" smtClean="0">
                <a:solidFill>
                  <a:srgbClr val="FFD993"/>
                </a:solidFill>
                <a:latin typeface="Verdana"/>
                <a:cs typeface="Verdana"/>
              </a:rPr>
              <a:t>Danske Film- og TV- producenter</a:t>
            </a:r>
          </a:p>
        </p:txBody>
      </p:sp>
      <p:sp>
        <p:nvSpPr>
          <p:cNvPr id="19" name="Tekstfelt 18"/>
          <p:cNvSpPr txBox="1"/>
          <p:nvPr/>
        </p:nvSpPr>
        <p:spPr>
          <a:xfrm>
            <a:off x="3124201" y="4749653"/>
            <a:ext cx="5347595" cy="400110"/>
          </a:xfrm>
          <a:prstGeom prst="rect">
            <a:avLst/>
          </a:prstGeom>
          <a:solidFill>
            <a:srgbClr val="3939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000" dirty="0" smtClean="0">
                <a:solidFill>
                  <a:srgbClr val="FFD993"/>
                </a:solidFill>
                <a:latin typeface="Verdana"/>
                <a:cs typeface="Verdana"/>
              </a:rPr>
              <a:t>Danske Børne- og Ungdomsfilmklubber</a:t>
            </a:r>
            <a:endParaRPr lang="da-DK" sz="2000" dirty="0">
              <a:solidFill>
                <a:srgbClr val="FFD993"/>
              </a:solidFill>
              <a:latin typeface="Verdana"/>
              <a:cs typeface="Verdana"/>
            </a:endParaRPr>
          </a:p>
        </p:txBody>
      </p:sp>
      <p:sp>
        <p:nvSpPr>
          <p:cNvPr id="20" name="Rektangel 19"/>
          <p:cNvSpPr/>
          <p:nvPr/>
        </p:nvSpPr>
        <p:spPr>
          <a:xfrm>
            <a:off x="8813567" y="3408333"/>
            <a:ext cx="1846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da-DK" sz="2000" dirty="0">
              <a:solidFill>
                <a:srgbClr val="FFD9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04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1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9" grpId="1" animBg="1"/>
    </p:bldLst>
  </p:timing>
</p:sld>
</file>

<file path=ppt/theme/theme1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5849</TotalTime>
  <Words>1990</Words>
  <Application>Microsoft Macintosh PowerPoint</Application>
  <PresentationFormat>Skærmshow (4:3)</PresentationFormat>
  <Paragraphs>325</Paragraphs>
  <Slides>19</Slides>
  <Notes>19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19</vt:i4>
      </vt:variant>
    </vt:vector>
  </HeadingPairs>
  <TitlesOfParts>
    <vt:vector size="20" baseType="lpstr">
      <vt:lpstr>Kontortema</vt:lpstr>
      <vt:lpstr> </vt:lpstr>
      <vt:lpstr> My presentation</vt:lpstr>
      <vt:lpstr>PowerPoint-præsentation</vt:lpstr>
      <vt:lpstr>Why?</vt:lpstr>
      <vt:lpstr>Why?</vt:lpstr>
      <vt:lpstr>Why?</vt:lpstr>
      <vt:lpstr>What?</vt:lpstr>
      <vt:lpstr>The Filmline</vt:lpstr>
      <vt:lpstr> The initiative </vt:lpstr>
      <vt:lpstr>  Station Next in figures</vt:lpstr>
      <vt:lpstr>How? </vt:lpstr>
      <vt:lpstr>PowerPoint-præsentation</vt:lpstr>
      <vt:lpstr>How?</vt:lpstr>
      <vt:lpstr>Talent  </vt:lpstr>
      <vt:lpstr>Talent</vt:lpstr>
      <vt:lpstr>The pre-digital school - The world wide web </vt:lpstr>
      <vt:lpstr>Power law of Participation</vt:lpstr>
      <vt:lpstr>PowerPoint-præsentation</vt:lpstr>
      <vt:lpstr>Our experience</vt:lpstr>
    </vt:vector>
  </TitlesOfParts>
  <Manager/>
  <Company>Station Next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subject/>
  <dc:creator>Susanne Wad</dc:creator>
  <cp:keywords/>
  <dc:description/>
  <cp:lastModifiedBy>Susanne Jensen Wad</cp:lastModifiedBy>
  <cp:revision>275</cp:revision>
  <cp:lastPrinted>2014-11-03T14:25:35Z</cp:lastPrinted>
  <dcterms:created xsi:type="dcterms:W3CDTF">2012-06-10T19:49:44Z</dcterms:created>
  <dcterms:modified xsi:type="dcterms:W3CDTF">2015-05-04T12:53:03Z</dcterms:modified>
  <cp:category/>
</cp:coreProperties>
</file>